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notesMasterIdLst>
    <p:notesMasterId r:id="rId30"/>
  </p:notesMasterIdLst>
  <p:handoutMasterIdLst>
    <p:handoutMasterId r:id="rId31"/>
  </p:handoutMasterIdLst>
  <p:sldIdLst>
    <p:sldId id="292" r:id="rId2"/>
    <p:sldId id="298" r:id="rId3"/>
    <p:sldId id="300" r:id="rId4"/>
    <p:sldId id="301" r:id="rId5"/>
    <p:sldId id="261" r:id="rId6"/>
    <p:sldId id="280" r:id="rId7"/>
    <p:sldId id="309" r:id="rId8"/>
    <p:sldId id="302" r:id="rId9"/>
    <p:sldId id="321" r:id="rId10"/>
    <p:sldId id="323" r:id="rId11"/>
    <p:sldId id="310" r:id="rId12"/>
    <p:sldId id="303" r:id="rId13"/>
    <p:sldId id="313" r:id="rId14"/>
    <p:sldId id="304" r:id="rId15"/>
    <p:sldId id="311" r:id="rId16"/>
    <p:sldId id="305" r:id="rId17"/>
    <p:sldId id="314" r:id="rId18"/>
    <p:sldId id="312" r:id="rId19"/>
    <p:sldId id="315" r:id="rId20"/>
    <p:sldId id="316" r:id="rId21"/>
    <p:sldId id="317" r:id="rId22"/>
    <p:sldId id="320" r:id="rId23"/>
    <p:sldId id="318" r:id="rId24"/>
    <p:sldId id="283" r:id="rId25"/>
    <p:sldId id="299" r:id="rId26"/>
    <p:sldId id="297" r:id="rId27"/>
    <p:sldId id="284" r:id="rId28"/>
    <p:sldId id="324" r:id="rId29"/>
  </p:sldIdLst>
  <p:sldSz cx="9144000" cy="6858000" type="screen4x3"/>
  <p:notesSz cx="6881813" cy="10002838"/>
  <p:defaultTextStyle>
    <a:defPPr>
      <a:defRPr lang="ru-RU"/>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D7D1BB"/>
    <a:srgbClr val="D1CBB6"/>
    <a:srgbClr val="ECF6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89670" autoAdjust="0"/>
  </p:normalViewPr>
  <p:slideViewPr>
    <p:cSldViewPr>
      <p:cViewPr varScale="1">
        <p:scale>
          <a:sx n="128" d="100"/>
          <a:sy n="128" d="100"/>
        </p:scale>
        <p:origin x="408"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image" Target="../media/image34.jpe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5E775AA6-44E8-754D-ADD2-966BC043AFEE}"/>
              </a:ext>
            </a:extLst>
          </p:cNvPr>
          <p:cNvSpPr>
            <a:spLocks noGrp="1"/>
          </p:cNvSpPr>
          <p:nvPr>
            <p:ph type="hdr" sz="quarter"/>
          </p:nvPr>
        </p:nvSpPr>
        <p:spPr>
          <a:xfrm>
            <a:off x="0" y="0"/>
            <a:ext cx="2982913" cy="500063"/>
          </a:xfrm>
          <a:prstGeom prst="rect">
            <a:avLst/>
          </a:prstGeom>
        </p:spPr>
        <p:txBody>
          <a:bodyPr vert="horz" lIns="91440" tIns="45720" rIns="91440" bIns="45720" rtlCol="0"/>
          <a:lstStyle>
            <a:lvl1pPr algn="l">
              <a:defRPr sz="1200">
                <a:latin typeface="Arial" charset="0"/>
              </a:defRPr>
            </a:lvl1pPr>
          </a:lstStyle>
          <a:p>
            <a:pPr>
              <a:defRPr/>
            </a:pPr>
            <a:endParaRPr lang="uk-UA"/>
          </a:p>
        </p:txBody>
      </p:sp>
      <p:sp>
        <p:nvSpPr>
          <p:cNvPr id="3" name="Дата 2">
            <a:extLst>
              <a:ext uri="{FF2B5EF4-FFF2-40B4-BE49-F238E27FC236}">
                <a16:creationId xmlns:a16="http://schemas.microsoft.com/office/drawing/2014/main" id="{9B2C274D-E981-3C4B-ACAF-DD69FBC8B373}"/>
              </a:ext>
            </a:extLst>
          </p:cNvPr>
          <p:cNvSpPr>
            <a:spLocks noGrp="1"/>
          </p:cNvSpPr>
          <p:nvPr>
            <p:ph type="dt" sz="quarter" idx="1"/>
          </p:nvPr>
        </p:nvSpPr>
        <p:spPr>
          <a:xfrm>
            <a:off x="3897313" y="0"/>
            <a:ext cx="2982912" cy="500063"/>
          </a:xfrm>
          <a:prstGeom prst="rect">
            <a:avLst/>
          </a:prstGeom>
        </p:spPr>
        <p:txBody>
          <a:bodyPr vert="horz" lIns="91440" tIns="45720" rIns="91440" bIns="45720" rtlCol="0"/>
          <a:lstStyle>
            <a:lvl1pPr algn="r">
              <a:defRPr sz="1200">
                <a:latin typeface="Arial" charset="0"/>
              </a:defRPr>
            </a:lvl1pPr>
          </a:lstStyle>
          <a:p>
            <a:pPr>
              <a:defRPr/>
            </a:pPr>
            <a:fld id="{4BB62704-32C2-954F-B0A5-314F67E0A934}" type="datetimeFigureOut">
              <a:rPr lang="uk-UA"/>
              <a:pPr>
                <a:defRPr/>
              </a:pPr>
              <a:t>04.06.18</a:t>
            </a:fld>
            <a:endParaRPr lang="uk-UA"/>
          </a:p>
        </p:txBody>
      </p:sp>
      <p:sp>
        <p:nvSpPr>
          <p:cNvPr id="4" name="Нижний колонтитул 3">
            <a:extLst>
              <a:ext uri="{FF2B5EF4-FFF2-40B4-BE49-F238E27FC236}">
                <a16:creationId xmlns:a16="http://schemas.microsoft.com/office/drawing/2014/main" id="{DD44D918-2C56-DE4B-8D64-C2470BD8E49C}"/>
              </a:ext>
            </a:extLst>
          </p:cNvPr>
          <p:cNvSpPr>
            <a:spLocks noGrp="1"/>
          </p:cNvSpPr>
          <p:nvPr>
            <p:ph type="ftr" sz="quarter" idx="2"/>
          </p:nvPr>
        </p:nvSpPr>
        <p:spPr>
          <a:xfrm>
            <a:off x="0" y="9501188"/>
            <a:ext cx="2982913" cy="500062"/>
          </a:xfrm>
          <a:prstGeom prst="rect">
            <a:avLst/>
          </a:prstGeom>
        </p:spPr>
        <p:txBody>
          <a:bodyPr vert="horz" lIns="91440" tIns="45720" rIns="91440" bIns="45720" rtlCol="0" anchor="b"/>
          <a:lstStyle>
            <a:lvl1pPr algn="l">
              <a:defRPr sz="1200">
                <a:latin typeface="Arial" charset="0"/>
              </a:defRPr>
            </a:lvl1pPr>
          </a:lstStyle>
          <a:p>
            <a:pPr>
              <a:defRPr/>
            </a:pPr>
            <a:endParaRPr lang="uk-UA"/>
          </a:p>
        </p:txBody>
      </p:sp>
      <p:sp>
        <p:nvSpPr>
          <p:cNvPr id="5" name="Номер слайда 4">
            <a:extLst>
              <a:ext uri="{FF2B5EF4-FFF2-40B4-BE49-F238E27FC236}">
                <a16:creationId xmlns:a16="http://schemas.microsoft.com/office/drawing/2014/main" id="{A7EDCA36-D2D0-204A-9CA2-9D6A86ADC801}"/>
              </a:ext>
            </a:extLst>
          </p:cNvPr>
          <p:cNvSpPr>
            <a:spLocks noGrp="1"/>
          </p:cNvSpPr>
          <p:nvPr>
            <p:ph type="sldNum" sz="quarter" idx="3"/>
          </p:nvPr>
        </p:nvSpPr>
        <p:spPr>
          <a:xfrm>
            <a:off x="3897313" y="9501188"/>
            <a:ext cx="2982912" cy="500062"/>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3FE1A679-C13B-A948-BAA8-21233B5A8664}" type="slidenum">
              <a:rPr lang="uk-UA" altLang="en-US"/>
              <a:pPr/>
              <a:t>‹#›</a:t>
            </a:fld>
            <a:endParaRPr lang="uk-UA"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F986BFA6-4256-4B4C-8476-B632F7FC5AAD}"/>
              </a:ext>
            </a:extLst>
          </p:cNvPr>
          <p:cNvSpPr>
            <a:spLocks noGrp="1"/>
          </p:cNvSpPr>
          <p:nvPr>
            <p:ph type="hdr" sz="quarter"/>
          </p:nvPr>
        </p:nvSpPr>
        <p:spPr>
          <a:xfrm>
            <a:off x="0" y="0"/>
            <a:ext cx="2982913" cy="500063"/>
          </a:xfrm>
          <a:prstGeom prst="rect">
            <a:avLst/>
          </a:prstGeom>
        </p:spPr>
        <p:txBody>
          <a:bodyPr vert="horz" lIns="91440" tIns="45720" rIns="91440" bIns="45720" rtlCol="0"/>
          <a:lstStyle>
            <a:lvl1pPr algn="l">
              <a:defRPr sz="1200">
                <a:latin typeface="Arial" charset="0"/>
              </a:defRPr>
            </a:lvl1pPr>
          </a:lstStyle>
          <a:p>
            <a:pPr>
              <a:defRPr/>
            </a:pPr>
            <a:endParaRPr lang="uk-UA"/>
          </a:p>
        </p:txBody>
      </p:sp>
      <p:sp>
        <p:nvSpPr>
          <p:cNvPr id="3" name="Дата 2">
            <a:extLst>
              <a:ext uri="{FF2B5EF4-FFF2-40B4-BE49-F238E27FC236}">
                <a16:creationId xmlns:a16="http://schemas.microsoft.com/office/drawing/2014/main" id="{BE7BA6E7-7E43-E44D-9F7E-660C02F2CFCD}"/>
              </a:ext>
            </a:extLst>
          </p:cNvPr>
          <p:cNvSpPr>
            <a:spLocks noGrp="1"/>
          </p:cNvSpPr>
          <p:nvPr>
            <p:ph type="dt" idx="1"/>
          </p:nvPr>
        </p:nvSpPr>
        <p:spPr>
          <a:xfrm>
            <a:off x="3897313" y="0"/>
            <a:ext cx="2982912" cy="500063"/>
          </a:xfrm>
          <a:prstGeom prst="rect">
            <a:avLst/>
          </a:prstGeom>
        </p:spPr>
        <p:txBody>
          <a:bodyPr vert="horz" lIns="91440" tIns="45720" rIns="91440" bIns="45720" rtlCol="0"/>
          <a:lstStyle>
            <a:lvl1pPr algn="r">
              <a:defRPr sz="1200">
                <a:latin typeface="Arial" charset="0"/>
              </a:defRPr>
            </a:lvl1pPr>
          </a:lstStyle>
          <a:p>
            <a:pPr>
              <a:defRPr/>
            </a:pPr>
            <a:fld id="{F9D41FDE-FCE3-5148-AAB9-AC6C29818E59}" type="datetimeFigureOut">
              <a:rPr lang="uk-UA"/>
              <a:pPr>
                <a:defRPr/>
              </a:pPr>
              <a:t>04.06.18</a:t>
            </a:fld>
            <a:endParaRPr lang="uk-UA"/>
          </a:p>
        </p:txBody>
      </p:sp>
      <p:sp>
        <p:nvSpPr>
          <p:cNvPr id="4" name="Образ слайда 3">
            <a:extLst>
              <a:ext uri="{FF2B5EF4-FFF2-40B4-BE49-F238E27FC236}">
                <a16:creationId xmlns:a16="http://schemas.microsoft.com/office/drawing/2014/main" id="{9254AAA3-A467-A84B-81C7-2745C1F27E33}"/>
              </a:ext>
            </a:extLst>
          </p:cNvPr>
          <p:cNvSpPr>
            <a:spLocks noGrp="1" noRot="1" noChangeAspect="1"/>
          </p:cNvSpPr>
          <p:nvPr>
            <p:ph type="sldImg" idx="2"/>
          </p:nvPr>
        </p:nvSpPr>
        <p:spPr>
          <a:xfrm>
            <a:off x="942975" y="750888"/>
            <a:ext cx="4997450" cy="3749675"/>
          </a:xfrm>
          <a:prstGeom prst="rect">
            <a:avLst/>
          </a:prstGeom>
          <a:noFill/>
          <a:ln w="12700">
            <a:solidFill>
              <a:prstClr val="black"/>
            </a:solidFill>
          </a:ln>
        </p:spPr>
        <p:txBody>
          <a:bodyPr vert="horz" lIns="91440" tIns="45720" rIns="91440" bIns="45720" rtlCol="0" anchor="ctr"/>
          <a:lstStyle/>
          <a:p>
            <a:pPr lvl="0"/>
            <a:endParaRPr lang="uk-UA" noProof="0"/>
          </a:p>
        </p:txBody>
      </p:sp>
      <p:sp>
        <p:nvSpPr>
          <p:cNvPr id="5" name="Заметки 4">
            <a:extLst>
              <a:ext uri="{FF2B5EF4-FFF2-40B4-BE49-F238E27FC236}">
                <a16:creationId xmlns:a16="http://schemas.microsoft.com/office/drawing/2014/main" id="{7DF5E168-437C-294A-A02E-CFA7B01288BC}"/>
              </a:ext>
            </a:extLst>
          </p:cNvPr>
          <p:cNvSpPr>
            <a:spLocks noGrp="1"/>
          </p:cNvSpPr>
          <p:nvPr>
            <p:ph type="body" sz="quarter" idx="3"/>
          </p:nvPr>
        </p:nvSpPr>
        <p:spPr>
          <a:xfrm>
            <a:off x="688975" y="4751388"/>
            <a:ext cx="5505450" cy="4500562"/>
          </a:xfrm>
          <a:prstGeom prst="rect">
            <a:avLst/>
          </a:prstGeom>
        </p:spPr>
        <p:txBody>
          <a:bodyPr vert="horz" lIns="91440" tIns="45720" rIns="91440" bIns="45720" rtlCol="0">
            <a:normAutofit/>
          </a:bodyPr>
          <a:lstStyle/>
          <a:p>
            <a:pPr lvl="0"/>
            <a:r>
              <a:rPr lang="ru-RU" noProof="0"/>
              <a:t>Образец текста</a:t>
            </a:r>
          </a:p>
          <a:p>
            <a:pPr lvl="1"/>
            <a:r>
              <a:rPr lang="ru-RU" noProof="0"/>
              <a:t>Второй уровень</a:t>
            </a:r>
          </a:p>
          <a:p>
            <a:pPr lvl="2"/>
            <a:r>
              <a:rPr lang="ru-RU" noProof="0"/>
              <a:t>Третий уровень</a:t>
            </a:r>
          </a:p>
          <a:p>
            <a:pPr lvl="3"/>
            <a:r>
              <a:rPr lang="ru-RU" noProof="0"/>
              <a:t>Четвертый уровень</a:t>
            </a:r>
          </a:p>
          <a:p>
            <a:pPr lvl="4"/>
            <a:r>
              <a:rPr lang="ru-RU" noProof="0"/>
              <a:t>Пятый уровень</a:t>
            </a:r>
            <a:endParaRPr lang="uk-UA" noProof="0"/>
          </a:p>
        </p:txBody>
      </p:sp>
      <p:sp>
        <p:nvSpPr>
          <p:cNvPr id="6" name="Нижний колонтитул 5">
            <a:extLst>
              <a:ext uri="{FF2B5EF4-FFF2-40B4-BE49-F238E27FC236}">
                <a16:creationId xmlns:a16="http://schemas.microsoft.com/office/drawing/2014/main" id="{F4259EC7-3D0F-3A45-AC3B-049F712B4BA4}"/>
              </a:ext>
            </a:extLst>
          </p:cNvPr>
          <p:cNvSpPr>
            <a:spLocks noGrp="1"/>
          </p:cNvSpPr>
          <p:nvPr>
            <p:ph type="ftr" sz="quarter" idx="4"/>
          </p:nvPr>
        </p:nvSpPr>
        <p:spPr>
          <a:xfrm>
            <a:off x="0" y="9501188"/>
            <a:ext cx="2982913" cy="500062"/>
          </a:xfrm>
          <a:prstGeom prst="rect">
            <a:avLst/>
          </a:prstGeom>
        </p:spPr>
        <p:txBody>
          <a:bodyPr vert="horz" lIns="91440" tIns="45720" rIns="91440" bIns="45720" rtlCol="0" anchor="b"/>
          <a:lstStyle>
            <a:lvl1pPr algn="l">
              <a:defRPr sz="1200">
                <a:latin typeface="Arial" charset="0"/>
              </a:defRPr>
            </a:lvl1pPr>
          </a:lstStyle>
          <a:p>
            <a:pPr>
              <a:defRPr/>
            </a:pPr>
            <a:endParaRPr lang="uk-UA"/>
          </a:p>
        </p:txBody>
      </p:sp>
      <p:sp>
        <p:nvSpPr>
          <p:cNvPr id="7" name="Номер слайда 6">
            <a:extLst>
              <a:ext uri="{FF2B5EF4-FFF2-40B4-BE49-F238E27FC236}">
                <a16:creationId xmlns:a16="http://schemas.microsoft.com/office/drawing/2014/main" id="{765DBB21-84B3-154D-8FB4-7DE5C331CB56}"/>
              </a:ext>
            </a:extLst>
          </p:cNvPr>
          <p:cNvSpPr>
            <a:spLocks noGrp="1"/>
          </p:cNvSpPr>
          <p:nvPr>
            <p:ph type="sldNum" sz="quarter" idx="5"/>
          </p:nvPr>
        </p:nvSpPr>
        <p:spPr>
          <a:xfrm>
            <a:off x="3897313" y="9501188"/>
            <a:ext cx="2982912" cy="500062"/>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C6596DD0-084A-A444-AE5D-4E49303838CD}" type="slidenum">
              <a:rPr lang="uk-UA" altLang="en-US"/>
              <a:pPr/>
              <a:t>‹#›</a:t>
            </a:fld>
            <a:endParaRPr lang="uk-UA"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Образ слайда 1">
            <a:extLst>
              <a:ext uri="{FF2B5EF4-FFF2-40B4-BE49-F238E27FC236}">
                <a16:creationId xmlns:a16="http://schemas.microsoft.com/office/drawing/2014/main" id="{42C00B40-D199-DF4B-9908-673EF4C6634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Заметки 2">
            <a:extLst>
              <a:ext uri="{FF2B5EF4-FFF2-40B4-BE49-F238E27FC236}">
                <a16:creationId xmlns:a16="http://schemas.microsoft.com/office/drawing/2014/main" id="{3A8094F5-1927-EE4C-8B6B-098C412ED45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uk-UA" altLang="en-US"/>
              <a:t>Рисунок з огляду літератури, що, наприклад, відображає актуальність проблеми або характеризує біохімічний процес, що досліджується у роботі</a:t>
            </a:r>
          </a:p>
          <a:p>
            <a:pPr eaLnBrk="1" hangingPunct="1">
              <a:spcBef>
                <a:spcPct val="0"/>
              </a:spcBef>
            </a:pPr>
            <a:endParaRPr lang="uk-UA" altLang="en-US"/>
          </a:p>
        </p:txBody>
      </p:sp>
      <p:sp>
        <p:nvSpPr>
          <p:cNvPr id="19460" name="Номер слайда 3">
            <a:extLst>
              <a:ext uri="{FF2B5EF4-FFF2-40B4-BE49-F238E27FC236}">
                <a16:creationId xmlns:a16="http://schemas.microsoft.com/office/drawing/2014/main" id="{F7CF509A-7AAE-574F-9264-85BCC38EAC2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55FFE34-5CFD-624A-A728-7C6AAD413A05}" type="slidenum">
              <a:rPr lang="uk-UA" altLang="en-US"/>
              <a:pPr eaLnBrk="1" hangingPunct="1"/>
              <a:t>2</a:t>
            </a:fld>
            <a:endParaRPr lang="uk-UA" altLang="en-US"/>
          </a:p>
        </p:txBody>
      </p:sp>
    </p:spTree>
    <p:extLst>
      <p:ext uri="{BB962C8B-B14F-4D97-AF65-F5344CB8AC3E}">
        <p14:creationId xmlns:p14="http://schemas.microsoft.com/office/powerpoint/2010/main" val="1490110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Образ слайда 1">
            <a:extLst>
              <a:ext uri="{FF2B5EF4-FFF2-40B4-BE49-F238E27FC236}">
                <a16:creationId xmlns:a16="http://schemas.microsoft.com/office/drawing/2014/main" id="{CDEB27DC-8537-6C43-B2A7-39F47D9D84A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Заметки 2">
            <a:extLst>
              <a:ext uri="{FF2B5EF4-FFF2-40B4-BE49-F238E27FC236}">
                <a16:creationId xmlns:a16="http://schemas.microsoft.com/office/drawing/2014/main" id="{A86E9C0E-5434-CF44-9D4F-10818C81237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dirty="0">
                <a:ea typeface="Helvetica Neue" charset="0"/>
                <a:cs typeface="Arial" panose="020B0604020202020204" pitchFamily="34" charset="0"/>
              </a:rPr>
              <a:t>4538 </a:t>
            </a:r>
            <a:r>
              <a:rPr lang="uk-UA" sz="1200" dirty="0">
                <a:ea typeface="Helvetica Neue" charset="0"/>
                <a:cs typeface="Arial" panose="020B0604020202020204" pitchFamily="34" charset="0"/>
              </a:rPr>
              <a:t>білків людини, що взаємодіють з вірусними</a:t>
            </a:r>
          </a:p>
          <a:p>
            <a:r>
              <a:rPr lang="is-IS" sz="1200" dirty="0">
                <a:ea typeface="Helvetica Neue" charset="0"/>
                <a:cs typeface="Arial" panose="020B0604020202020204" pitchFamily="34" charset="0"/>
              </a:rPr>
              <a:t>2858 </a:t>
            </a:r>
            <a:r>
              <a:rPr lang="uk-UA" sz="1200" dirty="0">
                <a:ea typeface="Helvetica Neue" charset="0"/>
                <a:cs typeface="Arial" panose="020B0604020202020204" pitchFamily="34" charset="0"/>
              </a:rPr>
              <a:t>типів доменів</a:t>
            </a:r>
            <a:endParaRPr lang="is-IS" sz="1200" dirty="0">
              <a:ea typeface="Helvetica Neue" charset="0"/>
              <a:cs typeface="Arial" panose="020B0604020202020204" pitchFamily="34" charset="0"/>
            </a:endParaRPr>
          </a:p>
          <a:p>
            <a:r>
              <a:rPr lang="is-IS" sz="1200" dirty="0">
                <a:ea typeface="Helvetica Neue" charset="0"/>
                <a:cs typeface="Arial" panose="020B0604020202020204" pitchFamily="34" charset="0"/>
              </a:rPr>
              <a:t>1961 </a:t>
            </a:r>
            <a:r>
              <a:rPr lang="uk-UA" sz="1200" dirty="0">
                <a:ea typeface="Helvetica Neue" charset="0"/>
                <a:cs typeface="Arial" panose="020B0604020202020204" pitchFamily="34" charset="0"/>
              </a:rPr>
              <a:t>в</a:t>
            </a:r>
            <a:r>
              <a:rPr lang="is-IS" sz="1200" dirty="0">
                <a:ea typeface="Helvetica Neue" charset="0"/>
                <a:cs typeface="Arial" panose="020B0604020202020204" pitchFamily="34" charset="0"/>
              </a:rPr>
              <a:t> Pfam</a:t>
            </a:r>
            <a:endParaRPr lang="en-US" sz="1200" dirty="0">
              <a:ea typeface="Helvetica Neue" charset="0"/>
              <a:cs typeface="Arial" panose="020B0604020202020204" pitchFamily="34" charset="0"/>
            </a:endParaRPr>
          </a:p>
          <a:p>
            <a:endParaRPr lang="en-US" sz="1200" dirty="0">
              <a:ea typeface="Helvetica Neue" charset="0"/>
              <a:cs typeface="Arial" panose="020B0604020202020204" pitchFamily="34" charset="0"/>
            </a:endParaRPr>
          </a:p>
        </p:txBody>
      </p:sp>
      <p:sp>
        <p:nvSpPr>
          <p:cNvPr id="21508" name="Номер слайда 3">
            <a:extLst>
              <a:ext uri="{FF2B5EF4-FFF2-40B4-BE49-F238E27FC236}">
                <a16:creationId xmlns:a16="http://schemas.microsoft.com/office/drawing/2014/main" id="{FA9A7F73-1B7A-0D41-BBC2-5B4727EFEB6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F482A94-5935-814C-9B92-A0B846B9647D}" type="slidenum">
              <a:rPr lang="uk-UA" altLang="en-US"/>
              <a:pPr eaLnBrk="1" hangingPunct="1"/>
              <a:t>11</a:t>
            </a:fld>
            <a:endParaRPr lang="uk-UA" altLang="en-US"/>
          </a:p>
        </p:txBody>
      </p:sp>
    </p:spTree>
    <p:extLst>
      <p:ext uri="{BB962C8B-B14F-4D97-AF65-F5344CB8AC3E}">
        <p14:creationId xmlns:p14="http://schemas.microsoft.com/office/powerpoint/2010/main" val="35597213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Образ слайда 1">
            <a:extLst>
              <a:ext uri="{FF2B5EF4-FFF2-40B4-BE49-F238E27FC236}">
                <a16:creationId xmlns:a16="http://schemas.microsoft.com/office/drawing/2014/main" id="{42C00B40-D199-DF4B-9908-673EF4C6634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Заметки 2">
            <a:extLst>
              <a:ext uri="{FF2B5EF4-FFF2-40B4-BE49-F238E27FC236}">
                <a16:creationId xmlns:a16="http://schemas.microsoft.com/office/drawing/2014/main" id="{3A8094F5-1927-EE4C-8B6B-098C412ED45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solidFill>
                  <a:srgbClr val="222222"/>
                </a:solidFill>
                <a:ea typeface="Helvetica Neue" charset="0"/>
                <a:cs typeface="Arial" panose="020B0604020202020204" pitchFamily="34" charset="0"/>
              </a:rPr>
              <a:t>Domains are distinct functional, structural or sequence units that may exist in a variety of biological contexts. A match to an </a:t>
            </a:r>
            <a:r>
              <a:rPr lang="en-US" dirty="0" err="1">
                <a:solidFill>
                  <a:srgbClr val="222222"/>
                </a:solidFill>
                <a:ea typeface="Helvetica Neue" charset="0"/>
                <a:cs typeface="Arial" panose="020B0604020202020204" pitchFamily="34" charset="0"/>
              </a:rPr>
              <a:t>InterPro</a:t>
            </a:r>
            <a:r>
              <a:rPr lang="en-US" dirty="0">
                <a:solidFill>
                  <a:srgbClr val="222222"/>
                </a:solidFill>
                <a:ea typeface="Helvetica Neue" charset="0"/>
                <a:cs typeface="Arial" panose="020B0604020202020204" pitchFamily="34" charset="0"/>
              </a:rPr>
              <a:t> entry of this type indicates the presence of a domain.</a:t>
            </a:r>
            <a:endParaRPr lang="en-US" dirty="0">
              <a:ea typeface="Helvetica Neue" charset="0"/>
              <a:cs typeface="Arial" panose="020B0604020202020204" pitchFamily="34" charset="0"/>
            </a:endParaRPr>
          </a:p>
        </p:txBody>
      </p:sp>
      <p:sp>
        <p:nvSpPr>
          <p:cNvPr id="19460" name="Номер слайда 3">
            <a:extLst>
              <a:ext uri="{FF2B5EF4-FFF2-40B4-BE49-F238E27FC236}">
                <a16:creationId xmlns:a16="http://schemas.microsoft.com/office/drawing/2014/main" id="{F7CF509A-7AAE-574F-9264-85BCC38EAC2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55FFE34-5CFD-624A-A728-7C6AAD413A05}" type="slidenum">
              <a:rPr lang="uk-UA" altLang="en-US"/>
              <a:pPr eaLnBrk="1" hangingPunct="1"/>
              <a:t>12</a:t>
            </a:fld>
            <a:endParaRPr lang="uk-UA" altLang="en-US"/>
          </a:p>
        </p:txBody>
      </p:sp>
    </p:spTree>
    <p:extLst>
      <p:ext uri="{BB962C8B-B14F-4D97-AF65-F5344CB8AC3E}">
        <p14:creationId xmlns:p14="http://schemas.microsoft.com/office/powerpoint/2010/main" val="40957981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Образ слайда 1">
            <a:extLst>
              <a:ext uri="{FF2B5EF4-FFF2-40B4-BE49-F238E27FC236}">
                <a16:creationId xmlns:a16="http://schemas.microsoft.com/office/drawing/2014/main" id="{42C00B40-D199-DF4B-9908-673EF4C6634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Заметки 2">
            <a:extLst>
              <a:ext uri="{FF2B5EF4-FFF2-40B4-BE49-F238E27FC236}">
                <a16:creationId xmlns:a16="http://schemas.microsoft.com/office/drawing/2014/main" id="{3A8094F5-1927-EE4C-8B6B-098C412ED45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uk-UA" altLang="en-US"/>
              <a:t>Рисунок з огляду літератури, що, наприклад, відображає актуальність проблеми або характеризує біохімічний процес, що досліджується у роботі</a:t>
            </a:r>
          </a:p>
          <a:p>
            <a:pPr eaLnBrk="1" hangingPunct="1">
              <a:spcBef>
                <a:spcPct val="0"/>
              </a:spcBef>
            </a:pPr>
            <a:endParaRPr lang="uk-UA" altLang="en-US"/>
          </a:p>
        </p:txBody>
      </p:sp>
      <p:sp>
        <p:nvSpPr>
          <p:cNvPr id="19460" name="Номер слайда 3">
            <a:extLst>
              <a:ext uri="{FF2B5EF4-FFF2-40B4-BE49-F238E27FC236}">
                <a16:creationId xmlns:a16="http://schemas.microsoft.com/office/drawing/2014/main" id="{F7CF509A-7AAE-574F-9264-85BCC38EAC2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55FFE34-5CFD-624A-A728-7C6AAD413A05}" type="slidenum">
              <a:rPr lang="uk-UA" altLang="en-US"/>
              <a:pPr eaLnBrk="1" hangingPunct="1"/>
              <a:t>13</a:t>
            </a:fld>
            <a:endParaRPr lang="uk-UA" altLang="en-US"/>
          </a:p>
        </p:txBody>
      </p:sp>
    </p:spTree>
    <p:extLst>
      <p:ext uri="{BB962C8B-B14F-4D97-AF65-F5344CB8AC3E}">
        <p14:creationId xmlns:p14="http://schemas.microsoft.com/office/powerpoint/2010/main" val="3268764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Образ слайда 1">
            <a:extLst>
              <a:ext uri="{FF2B5EF4-FFF2-40B4-BE49-F238E27FC236}">
                <a16:creationId xmlns:a16="http://schemas.microsoft.com/office/drawing/2014/main" id="{42C00B40-D199-DF4B-9908-673EF4C6634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Заметки 2">
            <a:extLst>
              <a:ext uri="{FF2B5EF4-FFF2-40B4-BE49-F238E27FC236}">
                <a16:creationId xmlns:a16="http://schemas.microsoft.com/office/drawing/2014/main" id="{3A8094F5-1927-EE4C-8B6B-098C412ED45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uk-UA" altLang="en-US"/>
              <a:t>Рисунок з огляду літератури, що, наприклад, відображає актуальність проблеми або характеризує біохімічний процес, що досліджується у роботі</a:t>
            </a:r>
          </a:p>
          <a:p>
            <a:pPr eaLnBrk="1" hangingPunct="1">
              <a:spcBef>
                <a:spcPct val="0"/>
              </a:spcBef>
            </a:pPr>
            <a:endParaRPr lang="uk-UA" altLang="en-US"/>
          </a:p>
        </p:txBody>
      </p:sp>
      <p:sp>
        <p:nvSpPr>
          <p:cNvPr id="19460" name="Номер слайда 3">
            <a:extLst>
              <a:ext uri="{FF2B5EF4-FFF2-40B4-BE49-F238E27FC236}">
                <a16:creationId xmlns:a16="http://schemas.microsoft.com/office/drawing/2014/main" id="{F7CF509A-7AAE-574F-9264-85BCC38EAC2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55FFE34-5CFD-624A-A728-7C6AAD413A05}" type="slidenum">
              <a:rPr lang="uk-UA" altLang="en-US"/>
              <a:pPr eaLnBrk="1" hangingPunct="1"/>
              <a:t>14</a:t>
            </a:fld>
            <a:endParaRPr lang="uk-UA" altLang="en-US"/>
          </a:p>
        </p:txBody>
      </p:sp>
    </p:spTree>
    <p:extLst>
      <p:ext uri="{BB962C8B-B14F-4D97-AF65-F5344CB8AC3E}">
        <p14:creationId xmlns:p14="http://schemas.microsoft.com/office/powerpoint/2010/main" val="17491572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Образ слайда 1">
            <a:extLst>
              <a:ext uri="{FF2B5EF4-FFF2-40B4-BE49-F238E27FC236}">
                <a16:creationId xmlns:a16="http://schemas.microsoft.com/office/drawing/2014/main" id="{CDEB27DC-8537-6C43-B2A7-39F47D9D84A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Заметки 2">
            <a:extLst>
              <a:ext uri="{FF2B5EF4-FFF2-40B4-BE49-F238E27FC236}">
                <a16:creationId xmlns:a16="http://schemas.microsoft.com/office/drawing/2014/main" id="{A86E9C0E-5434-CF44-9D4F-10818C81237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uk-UA" altLang="en-US"/>
              <a:t>Цей слайд також наводити не обов</a:t>
            </a:r>
            <a:r>
              <a:rPr lang="en-US" altLang="en-US"/>
              <a:t>’</a:t>
            </a:r>
            <a:r>
              <a:rPr lang="uk-UA" altLang="en-US"/>
              <a:t>язково. Якщо експеримент складається з багатьох етапів, ця схема допоможе кращому розумінню алгоритму дослідження.</a:t>
            </a:r>
          </a:p>
          <a:p>
            <a:pPr eaLnBrk="1" hangingPunct="1">
              <a:spcBef>
                <a:spcPct val="0"/>
              </a:spcBef>
            </a:pPr>
            <a:r>
              <a:rPr lang="uk-UA" altLang="en-US"/>
              <a:t>На цій схемі слід коротко навести основні етапи дослідження.</a:t>
            </a:r>
          </a:p>
        </p:txBody>
      </p:sp>
      <p:sp>
        <p:nvSpPr>
          <p:cNvPr id="21508" name="Номер слайда 3">
            <a:extLst>
              <a:ext uri="{FF2B5EF4-FFF2-40B4-BE49-F238E27FC236}">
                <a16:creationId xmlns:a16="http://schemas.microsoft.com/office/drawing/2014/main" id="{FA9A7F73-1B7A-0D41-BBC2-5B4727EFEB6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F482A94-5935-814C-9B92-A0B846B9647D}" type="slidenum">
              <a:rPr lang="uk-UA" altLang="en-US"/>
              <a:pPr eaLnBrk="1" hangingPunct="1"/>
              <a:t>15</a:t>
            </a:fld>
            <a:endParaRPr lang="uk-UA" altLang="en-US"/>
          </a:p>
        </p:txBody>
      </p:sp>
    </p:spTree>
    <p:extLst>
      <p:ext uri="{BB962C8B-B14F-4D97-AF65-F5344CB8AC3E}">
        <p14:creationId xmlns:p14="http://schemas.microsoft.com/office/powerpoint/2010/main" val="3260503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Образ слайда 1">
            <a:extLst>
              <a:ext uri="{FF2B5EF4-FFF2-40B4-BE49-F238E27FC236}">
                <a16:creationId xmlns:a16="http://schemas.microsoft.com/office/drawing/2014/main" id="{42C00B40-D199-DF4B-9908-673EF4C6634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Заметки 2">
            <a:extLst>
              <a:ext uri="{FF2B5EF4-FFF2-40B4-BE49-F238E27FC236}">
                <a16:creationId xmlns:a16="http://schemas.microsoft.com/office/drawing/2014/main" id="{3A8094F5-1927-EE4C-8B6B-098C412ED45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
        <p:nvSpPr>
          <p:cNvPr id="19460" name="Номер слайда 3">
            <a:extLst>
              <a:ext uri="{FF2B5EF4-FFF2-40B4-BE49-F238E27FC236}">
                <a16:creationId xmlns:a16="http://schemas.microsoft.com/office/drawing/2014/main" id="{F7CF509A-7AAE-574F-9264-85BCC38EAC2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55FFE34-5CFD-624A-A728-7C6AAD413A05}" type="slidenum">
              <a:rPr lang="uk-UA" altLang="en-US"/>
              <a:pPr eaLnBrk="1" hangingPunct="1"/>
              <a:t>16</a:t>
            </a:fld>
            <a:endParaRPr lang="uk-UA" altLang="en-US"/>
          </a:p>
        </p:txBody>
      </p:sp>
    </p:spTree>
    <p:extLst>
      <p:ext uri="{BB962C8B-B14F-4D97-AF65-F5344CB8AC3E}">
        <p14:creationId xmlns:p14="http://schemas.microsoft.com/office/powerpoint/2010/main" val="313096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Образ слайда 1">
            <a:extLst>
              <a:ext uri="{FF2B5EF4-FFF2-40B4-BE49-F238E27FC236}">
                <a16:creationId xmlns:a16="http://schemas.microsoft.com/office/drawing/2014/main" id="{42C00B40-D199-DF4B-9908-673EF4C6634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Заметки 2">
            <a:extLst>
              <a:ext uri="{FF2B5EF4-FFF2-40B4-BE49-F238E27FC236}">
                <a16:creationId xmlns:a16="http://schemas.microsoft.com/office/drawing/2014/main" id="{3A8094F5-1927-EE4C-8B6B-098C412ED45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uk-UA" sz="1200" dirty="0"/>
              <a:t>Наведено дві стратегії побудови наборів даних (</a:t>
            </a:r>
            <a:r>
              <a:rPr lang="uk-UA" sz="1200" dirty="0" err="1"/>
              <a:t>A</a:t>
            </a:r>
            <a:r>
              <a:rPr lang="uk-UA" sz="1200" dirty="0"/>
              <a:t> та </a:t>
            </a:r>
            <a:r>
              <a:rPr lang="uk-UA" sz="1200" dirty="0" err="1"/>
              <a:t>B</a:t>
            </a:r>
            <a:r>
              <a:rPr lang="uk-UA" sz="1200" dirty="0"/>
              <a:t>) та 3 пороги значень </a:t>
            </a:r>
            <a:r>
              <a:rPr lang="uk-UA" sz="1200" dirty="0" err="1"/>
              <a:t>p-value</a:t>
            </a:r>
            <a:r>
              <a:rPr lang="uk-UA" sz="1200" dirty="0"/>
              <a:t>. Блакитне коло показує кількість екземплярів мотивів, передбачених, але невідомих. Зелене коло показує кількість екземплярів мотивів, відомих, але не відкритих заново. Накладання показує кількість виявлених екземплярів, які відповідають відомим екземплярам (передбачені / відомі). Для кожного набору даних і порогу ми показуємо, скільки мотивів було виявлено у білках, які не містять відомих мотивів.</a:t>
            </a:r>
            <a:endParaRPr lang="en-GB" sz="1200" dirty="0"/>
          </a:p>
          <a:p>
            <a:pPr eaLnBrk="1" hangingPunct="1">
              <a:spcBef>
                <a:spcPct val="0"/>
              </a:spcBef>
            </a:pPr>
            <a:endParaRPr lang="uk-UA" altLang="en-US" dirty="0"/>
          </a:p>
        </p:txBody>
      </p:sp>
      <p:sp>
        <p:nvSpPr>
          <p:cNvPr id="19460" name="Номер слайда 3">
            <a:extLst>
              <a:ext uri="{FF2B5EF4-FFF2-40B4-BE49-F238E27FC236}">
                <a16:creationId xmlns:a16="http://schemas.microsoft.com/office/drawing/2014/main" id="{F7CF509A-7AAE-574F-9264-85BCC38EAC2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55FFE34-5CFD-624A-A728-7C6AAD413A05}" type="slidenum">
              <a:rPr lang="uk-UA" altLang="en-US"/>
              <a:pPr eaLnBrk="1" hangingPunct="1"/>
              <a:t>17</a:t>
            </a:fld>
            <a:endParaRPr lang="uk-UA" altLang="en-US"/>
          </a:p>
        </p:txBody>
      </p:sp>
    </p:spTree>
    <p:extLst>
      <p:ext uri="{BB962C8B-B14F-4D97-AF65-F5344CB8AC3E}">
        <p14:creationId xmlns:p14="http://schemas.microsoft.com/office/powerpoint/2010/main" val="10018414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Образ слайда 1">
            <a:extLst>
              <a:ext uri="{FF2B5EF4-FFF2-40B4-BE49-F238E27FC236}">
                <a16:creationId xmlns:a16="http://schemas.microsoft.com/office/drawing/2014/main" id="{CDEB27DC-8537-6C43-B2A7-39F47D9D84A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Заметки 2">
            <a:extLst>
              <a:ext uri="{FF2B5EF4-FFF2-40B4-BE49-F238E27FC236}">
                <a16:creationId xmlns:a16="http://schemas.microsoft.com/office/drawing/2014/main" id="{A86E9C0E-5434-CF44-9D4F-10818C81237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
        <p:nvSpPr>
          <p:cNvPr id="21508" name="Номер слайда 3">
            <a:extLst>
              <a:ext uri="{FF2B5EF4-FFF2-40B4-BE49-F238E27FC236}">
                <a16:creationId xmlns:a16="http://schemas.microsoft.com/office/drawing/2014/main" id="{FA9A7F73-1B7A-0D41-BBC2-5B4727EFEB6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F482A94-5935-814C-9B92-A0B846B9647D}" type="slidenum">
              <a:rPr lang="uk-UA" altLang="en-US"/>
              <a:pPr eaLnBrk="1" hangingPunct="1"/>
              <a:t>18</a:t>
            </a:fld>
            <a:endParaRPr lang="uk-UA" altLang="en-US"/>
          </a:p>
        </p:txBody>
      </p:sp>
    </p:spTree>
    <p:extLst>
      <p:ext uri="{BB962C8B-B14F-4D97-AF65-F5344CB8AC3E}">
        <p14:creationId xmlns:p14="http://schemas.microsoft.com/office/powerpoint/2010/main" val="8603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Образ слайда 1">
            <a:extLst>
              <a:ext uri="{FF2B5EF4-FFF2-40B4-BE49-F238E27FC236}">
                <a16:creationId xmlns:a16="http://schemas.microsoft.com/office/drawing/2014/main" id="{42C00B40-D199-DF4B-9908-673EF4C6634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Заметки 2">
            <a:extLst>
              <a:ext uri="{FF2B5EF4-FFF2-40B4-BE49-F238E27FC236}">
                <a16:creationId xmlns:a16="http://schemas.microsoft.com/office/drawing/2014/main" id="{3A8094F5-1927-EE4C-8B6B-098C412ED45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
        <p:nvSpPr>
          <p:cNvPr id="19460" name="Номер слайда 3">
            <a:extLst>
              <a:ext uri="{FF2B5EF4-FFF2-40B4-BE49-F238E27FC236}">
                <a16:creationId xmlns:a16="http://schemas.microsoft.com/office/drawing/2014/main" id="{F7CF509A-7AAE-574F-9264-85BCC38EAC2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55FFE34-5CFD-624A-A728-7C6AAD413A05}" type="slidenum">
              <a:rPr lang="uk-UA" altLang="en-US"/>
              <a:pPr eaLnBrk="1" hangingPunct="1"/>
              <a:t>19</a:t>
            </a:fld>
            <a:endParaRPr lang="uk-UA" altLang="en-US"/>
          </a:p>
        </p:txBody>
      </p:sp>
    </p:spTree>
    <p:extLst>
      <p:ext uri="{BB962C8B-B14F-4D97-AF65-F5344CB8AC3E}">
        <p14:creationId xmlns:p14="http://schemas.microsoft.com/office/powerpoint/2010/main" val="1858639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Образ слайда 1">
            <a:extLst>
              <a:ext uri="{FF2B5EF4-FFF2-40B4-BE49-F238E27FC236}">
                <a16:creationId xmlns:a16="http://schemas.microsoft.com/office/drawing/2014/main" id="{42C00B40-D199-DF4B-9908-673EF4C6634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Заметки 2">
            <a:extLst>
              <a:ext uri="{FF2B5EF4-FFF2-40B4-BE49-F238E27FC236}">
                <a16:creationId xmlns:a16="http://schemas.microsoft.com/office/drawing/2014/main" id="{3A8094F5-1927-EE4C-8B6B-098C412ED45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342900" indent="-342900">
              <a:buFontTx/>
              <a:buChar char="-"/>
            </a:pPr>
            <a:r>
              <a:rPr lang="uk-UA" sz="1200" dirty="0"/>
              <a:t>26 варіантів </a:t>
            </a:r>
            <a:r>
              <a:rPr lang="uk-UA" sz="1200" b="1" dirty="0"/>
              <a:t>мотивів PDZ </a:t>
            </a:r>
            <a:r>
              <a:rPr lang="uk-UA" sz="1200" dirty="0"/>
              <a:t>(16 вірусних білків - 7 білків людини</a:t>
            </a:r>
            <a:endParaRPr lang="uk-UA" sz="800" dirty="0"/>
          </a:p>
          <a:p>
            <a:pPr marL="342900" indent="-342900">
              <a:buFontTx/>
              <a:buChar char="-"/>
            </a:pPr>
            <a:r>
              <a:rPr lang="uk-UA" sz="1200" dirty="0"/>
              <a:t>12 варіантів </a:t>
            </a:r>
            <a:r>
              <a:rPr lang="uk-UA" sz="1200" b="1" dirty="0"/>
              <a:t>сигналів ядерної локалізації</a:t>
            </a:r>
            <a:r>
              <a:rPr lang="uk-UA" sz="1200" dirty="0"/>
              <a:t> (11 вірусних білків -  4 білка апарату ядерного імпорту</a:t>
            </a:r>
            <a:r>
              <a:rPr lang="en-GB" sz="1200" dirty="0">
                <a:effectLst/>
              </a:rPr>
              <a:t> </a:t>
            </a:r>
            <a:r>
              <a:rPr lang="uk-UA" sz="1200" dirty="0"/>
              <a:t>людини)</a:t>
            </a:r>
          </a:p>
        </p:txBody>
      </p:sp>
      <p:sp>
        <p:nvSpPr>
          <p:cNvPr id="19460" name="Номер слайда 3">
            <a:extLst>
              <a:ext uri="{FF2B5EF4-FFF2-40B4-BE49-F238E27FC236}">
                <a16:creationId xmlns:a16="http://schemas.microsoft.com/office/drawing/2014/main" id="{F7CF509A-7AAE-574F-9264-85BCC38EAC2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55FFE34-5CFD-624A-A728-7C6AAD413A05}" type="slidenum">
              <a:rPr lang="uk-UA" altLang="en-US"/>
              <a:pPr eaLnBrk="1" hangingPunct="1"/>
              <a:t>20</a:t>
            </a:fld>
            <a:endParaRPr lang="uk-UA" altLang="en-US"/>
          </a:p>
        </p:txBody>
      </p:sp>
    </p:spTree>
    <p:extLst>
      <p:ext uri="{BB962C8B-B14F-4D97-AF65-F5344CB8AC3E}">
        <p14:creationId xmlns:p14="http://schemas.microsoft.com/office/powerpoint/2010/main" val="2245548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Образ слайда 1">
            <a:extLst>
              <a:ext uri="{FF2B5EF4-FFF2-40B4-BE49-F238E27FC236}">
                <a16:creationId xmlns:a16="http://schemas.microsoft.com/office/drawing/2014/main" id="{42C00B40-D199-DF4B-9908-673EF4C6634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Заметки 2">
            <a:extLst>
              <a:ext uri="{FF2B5EF4-FFF2-40B4-BE49-F238E27FC236}">
                <a16:creationId xmlns:a16="http://schemas.microsoft.com/office/drawing/2014/main" id="{3A8094F5-1927-EE4C-8B6B-098C412ED45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uk-UA" altLang="en-US"/>
              <a:t>Рисунок з огляду літератури, що, наприклад, відображає актуальність проблеми або характеризує біохімічний процес, що досліджується у роботі</a:t>
            </a:r>
          </a:p>
          <a:p>
            <a:pPr eaLnBrk="1" hangingPunct="1">
              <a:spcBef>
                <a:spcPct val="0"/>
              </a:spcBef>
            </a:pPr>
            <a:endParaRPr lang="uk-UA" altLang="en-US"/>
          </a:p>
        </p:txBody>
      </p:sp>
      <p:sp>
        <p:nvSpPr>
          <p:cNvPr id="19460" name="Номер слайда 3">
            <a:extLst>
              <a:ext uri="{FF2B5EF4-FFF2-40B4-BE49-F238E27FC236}">
                <a16:creationId xmlns:a16="http://schemas.microsoft.com/office/drawing/2014/main" id="{F7CF509A-7AAE-574F-9264-85BCC38EAC2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55FFE34-5CFD-624A-A728-7C6AAD413A05}" type="slidenum">
              <a:rPr lang="uk-UA" altLang="en-US"/>
              <a:pPr eaLnBrk="1" hangingPunct="1"/>
              <a:t>3</a:t>
            </a:fld>
            <a:endParaRPr lang="uk-UA" altLang="en-US"/>
          </a:p>
        </p:txBody>
      </p:sp>
    </p:spTree>
    <p:extLst>
      <p:ext uri="{BB962C8B-B14F-4D97-AF65-F5344CB8AC3E}">
        <p14:creationId xmlns:p14="http://schemas.microsoft.com/office/powerpoint/2010/main" val="872323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Образ слайда 1">
            <a:extLst>
              <a:ext uri="{FF2B5EF4-FFF2-40B4-BE49-F238E27FC236}">
                <a16:creationId xmlns:a16="http://schemas.microsoft.com/office/drawing/2014/main" id="{42C00B40-D199-DF4B-9908-673EF4C6634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Заметки 2">
            <a:extLst>
              <a:ext uri="{FF2B5EF4-FFF2-40B4-BE49-F238E27FC236}">
                <a16:creationId xmlns:a16="http://schemas.microsoft.com/office/drawing/2014/main" id="{3A8094F5-1927-EE4C-8B6B-098C412ED45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uk-UA" sz="1200" dirty="0"/>
              <a:t>Ми показуємо варіанти мотиву та ті домени в білках людини, які можуть бути відповідальними за зв'язування протеїну E6. Три варіанти цього мотиву були передбачені білком E6 та білками людини, які взаємодіють з білками-мішенями вірусних білків, які називаються DLG1, SCRIB та PTPN3. домен PDZ є найбільш збагаченим серед мішеней білка Е6 і є доменом, що опосередковує взаємодію з цим відомим мотивом. </a:t>
            </a:r>
            <a:endParaRPr lang="uk-UA" altLang="en-US" dirty="0"/>
          </a:p>
        </p:txBody>
      </p:sp>
      <p:sp>
        <p:nvSpPr>
          <p:cNvPr id="19460" name="Номер слайда 3">
            <a:extLst>
              <a:ext uri="{FF2B5EF4-FFF2-40B4-BE49-F238E27FC236}">
                <a16:creationId xmlns:a16="http://schemas.microsoft.com/office/drawing/2014/main" id="{F7CF509A-7AAE-574F-9264-85BCC38EAC2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55FFE34-5CFD-624A-A728-7C6AAD413A05}" type="slidenum">
              <a:rPr lang="uk-UA" altLang="en-US"/>
              <a:pPr eaLnBrk="1" hangingPunct="1"/>
              <a:t>21</a:t>
            </a:fld>
            <a:endParaRPr lang="uk-UA" altLang="en-US"/>
          </a:p>
        </p:txBody>
      </p:sp>
    </p:spTree>
    <p:extLst>
      <p:ext uri="{BB962C8B-B14F-4D97-AF65-F5344CB8AC3E}">
        <p14:creationId xmlns:p14="http://schemas.microsoft.com/office/powerpoint/2010/main" val="24993970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Образ слайда 1">
            <a:extLst>
              <a:ext uri="{FF2B5EF4-FFF2-40B4-BE49-F238E27FC236}">
                <a16:creationId xmlns:a16="http://schemas.microsoft.com/office/drawing/2014/main" id="{42C00B40-D199-DF4B-9908-673EF4C6634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Заметки 2">
            <a:extLst>
              <a:ext uri="{FF2B5EF4-FFF2-40B4-BE49-F238E27FC236}">
                <a16:creationId xmlns:a16="http://schemas.microsoft.com/office/drawing/2014/main" id="{3A8094F5-1927-EE4C-8B6B-098C412ED45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uk-UA" sz="1200" dirty="0"/>
              <a:t>Ми показуємо варіанти мотивів і домени в білках людини, які можуть бути відповідальними за зв'язування NS1. Три варіанти цього мотиву були передбачені у білку NS1 і у 86 білками людини, які взаємодіють з білками DLG4, GIPC1, SCRIB та ERBIN, що є мішенями вірусів. домен PDZ є найбільш збагаченим серед мішеней білка E6. Високе збагачення домену SH3 і домену </a:t>
            </a:r>
            <a:r>
              <a:rPr lang="uk-UA" sz="1200" dirty="0" err="1"/>
              <a:t>лейцін</a:t>
            </a:r>
            <a:r>
              <a:rPr lang="uk-UA" sz="1200" dirty="0"/>
              <a:t>-багатого повтору може відображати функціональну перевагу NS1.</a:t>
            </a:r>
            <a:r>
              <a:rPr lang="en-GB" sz="1200" dirty="0">
                <a:effectLst/>
              </a:rPr>
              <a:t> </a:t>
            </a:r>
            <a:endParaRPr lang="uk-UA" altLang="en-US" dirty="0"/>
          </a:p>
        </p:txBody>
      </p:sp>
      <p:sp>
        <p:nvSpPr>
          <p:cNvPr id="19460" name="Номер слайда 3">
            <a:extLst>
              <a:ext uri="{FF2B5EF4-FFF2-40B4-BE49-F238E27FC236}">
                <a16:creationId xmlns:a16="http://schemas.microsoft.com/office/drawing/2014/main" id="{F7CF509A-7AAE-574F-9264-85BCC38EAC2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55FFE34-5CFD-624A-A728-7C6AAD413A05}" type="slidenum">
              <a:rPr lang="uk-UA" altLang="en-US"/>
              <a:pPr eaLnBrk="1" hangingPunct="1"/>
              <a:t>22</a:t>
            </a:fld>
            <a:endParaRPr lang="uk-UA" altLang="en-US"/>
          </a:p>
        </p:txBody>
      </p:sp>
    </p:spTree>
    <p:extLst>
      <p:ext uri="{BB962C8B-B14F-4D97-AF65-F5344CB8AC3E}">
        <p14:creationId xmlns:p14="http://schemas.microsoft.com/office/powerpoint/2010/main" val="428319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Образ слайда 1">
            <a:extLst>
              <a:ext uri="{FF2B5EF4-FFF2-40B4-BE49-F238E27FC236}">
                <a16:creationId xmlns:a16="http://schemas.microsoft.com/office/drawing/2014/main" id="{42C00B40-D199-DF4B-9908-673EF4C6634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Заметки 2">
            <a:extLst>
              <a:ext uri="{FF2B5EF4-FFF2-40B4-BE49-F238E27FC236}">
                <a16:creationId xmlns:a16="http://schemas.microsoft.com/office/drawing/2014/main" id="{3A8094F5-1927-EE4C-8B6B-098C412ED45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uk-UA" sz="1200" dirty="0"/>
              <a:t>Ці включають як пташину, так і людську лінію. Ми передбачаємо, що цей мотив розпізнається доменом, що зв'язує </a:t>
            </a:r>
            <a:r>
              <a:rPr lang="uk-UA" sz="1200" dirty="0" err="1"/>
              <a:t>дволанцюгову</a:t>
            </a:r>
            <a:r>
              <a:rPr lang="uk-UA" sz="1200" dirty="0"/>
              <a:t> РНК у білку людини STRBP.</a:t>
            </a:r>
            <a:r>
              <a:rPr lang="en-GB" sz="1200" dirty="0">
                <a:effectLst/>
              </a:rPr>
              <a:t> </a:t>
            </a:r>
            <a:endParaRPr lang="uk-UA" altLang="en-US" sz="1200" b="1" dirty="0">
              <a:cs typeface="Arial" panose="020B0604020202020204" pitchFamily="34" charset="0"/>
            </a:endParaRPr>
          </a:p>
          <a:p>
            <a:pPr eaLnBrk="1" hangingPunct="1">
              <a:spcBef>
                <a:spcPct val="0"/>
              </a:spcBef>
            </a:pPr>
            <a:endParaRPr lang="uk-UA" altLang="en-US" dirty="0"/>
          </a:p>
        </p:txBody>
      </p:sp>
      <p:sp>
        <p:nvSpPr>
          <p:cNvPr id="19460" name="Номер слайда 3">
            <a:extLst>
              <a:ext uri="{FF2B5EF4-FFF2-40B4-BE49-F238E27FC236}">
                <a16:creationId xmlns:a16="http://schemas.microsoft.com/office/drawing/2014/main" id="{F7CF509A-7AAE-574F-9264-85BCC38EAC2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55FFE34-5CFD-624A-A728-7C6AAD413A05}" type="slidenum">
              <a:rPr lang="uk-UA" altLang="en-US"/>
              <a:pPr eaLnBrk="1" hangingPunct="1"/>
              <a:t>23</a:t>
            </a:fld>
            <a:endParaRPr lang="uk-UA" altLang="en-US"/>
          </a:p>
        </p:txBody>
      </p:sp>
    </p:spTree>
    <p:extLst>
      <p:ext uri="{BB962C8B-B14F-4D97-AF65-F5344CB8AC3E}">
        <p14:creationId xmlns:p14="http://schemas.microsoft.com/office/powerpoint/2010/main" val="9408113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Образ слайда 1">
            <a:extLst>
              <a:ext uri="{FF2B5EF4-FFF2-40B4-BE49-F238E27FC236}">
                <a16:creationId xmlns:a16="http://schemas.microsoft.com/office/drawing/2014/main" id="{A5BA7DB8-0C05-634C-ADCD-B8D266EB01E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Заметки 2">
            <a:extLst>
              <a:ext uri="{FF2B5EF4-FFF2-40B4-BE49-F238E27FC236}">
                <a16:creationId xmlns:a16="http://schemas.microsoft.com/office/drawing/2014/main" id="{F5423908-9BF0-354A-A46D-2F16567060F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uk-UA" altLang="en-US"/>
          </a:p>
        </p:txBody>
      </p:sp>
      <p:sp>
        <p:nvSpPr>
          <p:cNvPr id="24580" name="Номер слайда 3">
            <a:extLst>
              <a:ext uri="{FF2B5EF4-FFF2-40B4-BE49-F238E27FC236}">
                <a16:creationId xmlns:a16="http://schemas.microsoft.com/office/drawing/2014/main" id="{39EC86EA-8AC5-F740-A748-09FAE11C1A5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F9B240C-0F73-8B4C-B34A-5AF4E9802035}" type="slidenum">
              <a:rPr lang="uk-UA" altLang="en-US"/>
              <a:pPr eaLnBrk="1" hangingPunct="1"/>
              <a:t>26</a:t>
            </a:fld>
            <a:endParaRPr lang="uk-UA"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Образ слайда 1">
            <a:extLst>
              <a:ext uri="{FF2B5EF4-FFF2-40B4-BE49-F238E27FC236}">
                <a16:creationId xmlns:a16="http://schemas.microsoft.com/office/drawing/2014/main" id="{A0ED1CDB-87FF-6948-8171-F2B1C3B0C74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Заметки 2">
            <a:extLst>
              <a:ext uri="{FF2B5EF4-FFF2-40B4-BE49-F238E27FC236}">
                <a16:creationId xmlns:a16="http://schemas.microsoft.com/office/drawing/2014/main" id="{5A51F4A0-5EB2-074C-82A4-257BF713E5E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uk-UA" altLang="en-US"/>
          </a:p>
        </p:txBody>
      </p:sp>
      <p:sp>
        <p:nvSpPr>
          <p:cNvPr id="25604" name="Номер слайда 3">
            <a:extLst>
              <a:ext uri="{FF2B5EF4-FFF2-40B4-BE49-F238E27FC236}">
                <a16:creationId xmlns:a16="http://schemas.microsoft.com/office/drawing/2014/main" id="{3C663E29-C8E6-984B-B6C9-029CC7EDB0E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C9871C9-223A-424C-BAFA-05010A036AE3}" type="slidenum">
              <a:rPr lang="uk-UA" altLang="en-US"/>
              <a:pPr eaLnBrk="1" hangingPunct="1"/>
              <a:t>27</a:t>
            </a:fld>
            <a:endParaRPr lang="uk-UA"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Образ слайда 1">
            <a:extLst>
              <a:ext uri="{FF2B5EF4-FFF2-40B4-BE49-F238E27FC236}">
                <a16:creationId xmlns:a16="http://schemas.microsoft.com/office/drawing/2014/main" id="{A0ED1CDB-87FF-6948-8171-F2B1C3B0C74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Заметки 2">
            <a:extLst>
              <a:ext uri="{FF2B5EF4-FFF2-40B4-BE49-F238E27FC236}">
                <a16:creationId xmlns:a16="http://schemas.microsoft.com/office/drawing/2014/main" id="{5A51F4A0-5EB2-074C-82A4-257BF713E5E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uk-UA" altLang="en-US"/>
          </a:p>
        </p:txBody>
      </p:sp>
      <p:sp>
        <p:nvSpPr>
          <p:cNvPr id="25604" name="Номер слайда 3">
            <a:extLst>
              <a:ext uri="{FF2B5EF4-FFF2-40B4-BE49-F238E27FC236}">
                <a16:creationId xmlns:a16="http://schemas.microsoft.com/office/drawing/2014/main" id="{3C663E29-C8E6-984B-B6C9-029CC7EDB0E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C9871C9-223A-424C-BAFA-05010A036AE3}" type="slidenum">
              <a:rPr lang="uk-UA" altLang="en-US"/>
              <a:pPr eaLnBrk="1" hangingPunct="1"/>
              <a:t>28</a:t>
            </a:fld>
            <a:endParaRPr lang="uk-UA" altLang="en-US"/>
          </a:p>
        </p:txBody>
      </p:sp>
    </p:spTree>
    <p:extLst>
      <p:ext uri="{BB962C8B-B14F-4D97-AF65-F5344CB8AC3E}">
        <p14:creationId xmlns:p14="http://schemas.microsoft.com/office/powerpoint/2010/main" val="4162818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Образ слайда 1">
            <a:extLst>
              <a:ext uri="{FF2B5EF4-FFF2-40B4-BE49-F238E27FC236}">
                <a16:creationId xmlns:a16="http://schemas.microsoft.com/office/drawing/2014/main" id="{42C00B40-D199-DF4B-9908-673EF4C6634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Заметки 2">
            <a:extLst>
              <a:ext uri="{FF2B5EF4-FFF2-40B4-BE49-F238E27FC236}">
                <a16:creationId xmlns:a16="http://schemas.microsoft.com/office/drawing/2014/main" id="{3A8094F5-1927-EE4C-8B6B-098C412ED45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uk-UA" altLang="en-US"/>
              <a:t>Рисунок з огляду літератури, що, наприклад, відображає актуальність проблеми або характеризує біохімічний процес, що досліджується у роботі</a:t>
            </a:r>
          </a:p>
          <a:p>
            <a:pPr eaLnBrk="1" hangingPunct="1">
              <a:spcBef>
                <a:spcPct val="0"/>
              </a:spcBef>
            </a:pPr>
            <a:endParaRPr lang="uk-UA" altLang="en-US"/>
          </a:p>
        </p:txBody>
      </p:sp>
      <p:sp>
        <p:nvSpPr>
          <p:cNvPr id="19460" name="Номер слайда 3">
            <a:extLst>
              <a:ext uri="{FF2B5EF4-FFF2-40B4-BE49-F238E27FC236}">
                <a16:creationId xmlns:a16="http://schemas.microsoft.com/office/drawing/2014/main" id="{F7CF509A-7AAE-574F-9264-85BCC38EAC2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55FFE34-5CFD-624A-A728-7C6AAD413A05}" type="slidenum">
              <a:rPr lang="uk-UA" altLang="en-US"/>
              <a:pPr eaLnBrk="1" hangingPunct="1"/>
              <a:t>4</a:t>
            </a:fld>
            <a:endParaRPr lang="uk-UA" altLang="en-US"/>
          </a:p>
        </p:txBody>
      </p:sp>
    </p:spTree>
    <p:extLst>
      <p:ext uri="{BB962C8B-B14F-4D97-AF65-F5344CB8AC3E}">
        <p14:creationId xmlns:p14="http://schemas.microsoft.com/office/powerpoint/2010/main" val="1288623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0" marR="0" lvl="0" indent="-571500" defTabSz="914400" eaLnBrk="1" fontAlgn="auto" latinLnBrk="0" hangingPunct="1">
              <a:lnSpc>
                <a:spcPct val="100000"/>
              </a:lnSpc>
              <a:spcBef>
                <a:spcPts val="0"/>
              </a:spcBef>
              <a:spcAft>
                <a:spcPts val="0"/>
              </a:spcAft>
              <a:buClrTx/>
              <a:buSzTx/>
              <a:buFontTx/>
              <a:buAutoNum type="arabicPeriod"/>
              <a:tabLst/>
              <a:defRPr/>
            </a:pP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Отримати дані про </a:t>
            </a:r>
            <a:r>
              <a:rPr lang="uk-UA" kern="0" dirty="0">
                <a:solidFill>
                  <a:prstClr val="black"/>
                </a:solidFill>
                <a:ea typeface="Helvetica Neue" charset="0"/>
                <a:cs typeface="Arial" panose="020B0604020202020204" pitchFamily="34" charset="0"/>
              </a:rPr>
              <a:t>взаємодії протеїнів</a:t>
            </a:r>
            <a:endParaRPr lang="en-US" kern="0" dirty="0">
              <a:solidFill>
                <a:prstClr val="black"/>
              </a:solidFill>
              <a:ea typeface="Helvetica Neue" charset="0"/>
              <a:cs typeface="Arial" panose="020B0604020202020204" pitchFamily="34" charset="0"/>
            </a:endParaRPr>
          </a:p>
          <a:p>
            <a:pPr marL="571500" marR="0" lvl="0" indent="-571500" defTabSz="914400" eaLnBrk="1" fontAlgn="auto" latinLnBrk="0" hangingPunct="1">
              <a:lnSpc>
                <a:spcPct val="100000"/>
              </a:lnSpc>
              <a:spcBef>
                <a:spcPts val="0"/>
              </a:spcBef>
              <a:spcAft>
                <a:spcPts val="0"/>
              </a:spcAft>
              <a:buClrTx/>
              <a:buSzTx/>
              <a:buFontTx/>
              <a:buAutoNum type="arabicPeriod"/>
              <a:tabLst/>
              <a:defRPr/>
            </a:pPr>
            <a:r>
              <a:rPr lang="uk-UA" kern="0" dirty="0">
                <a:solidFill>
                  <a:prstClr val="black"/>
                </a:solidFill>
                <a:ea typeface="Helvetica Neue" charset="0"/>
                <a:cs typeface="Arial" panose="020B0604020202020204" pitchFamily="34" charset="0"/>
              </a:rPr>
              <a:t>В</a:t>
            </a:r>
            <a:r>
              <a:rPr kumimoji="0" lang="uk-UA" b="0" i="0" u="none" strike="noStrike" kern="0" cap="none" spc="0" normalizeH="0" baseline="0" noProof="0" dirty="0" err="1">
                <a:ln>
                  <a:noFill/>
                </a:ln>
                <a:solidFill>
                  <a:prstClr val="black"/>
                </a:solidFill>
                <a:effectLst/>
                <a:uLnTx/>
                <a:uFillTx/>
                <a:ea typeface="Helvetica Neue" charset="0"/>
                <a:cs typeface="Arial" panose="020B0604020202020204" pitchFamily="34" charset="0"/>
              </a:rPr>
              <a:t>изначити</a:t>
            </a: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 відомі домени у білка</a:t>
            </a:r>
            <a:r>
              <a:rPr lang="uk-UA" kern="0" dirty="0" err="1">
                <a:solidFill>
                  <a:prstClr val="black"/>
                </a:solidFill>
                <a:ea typeface="Helvetica Neue" charset="0"/>
                <a:cs typeface="Arial" panose="020B0604020202020204" pitchFamily="34" charset="0"/>
              </a:rPr>
              <a:t>х</a:t>
            </a:r>
            <a:r>
              <a:rPr lang="uk-UA" kern="0" dirty="0">
                <a:solidFill>
                  <a:prstClr val="black"/>
                </a:solidFill>
                <a:ea typeface="Helvetica Neue" charset="0"/>
                <a:cs typeface="Arial" panose="020B0604020202020204" pitchFamily="34" charset="0"/>
              </a:rPr>
              <a:t> людини ТА </a:t>
            </a: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Передбачити ті що, ймовірно опосередковують взаємодію з вірусним білком</a:t>
            </a:r>
            <a:endParaRPr kumimoji="0" lang="en-US" b="0" i="0" u="none" strike="noStrike" kern="0" cap="none" spc="0" normalizeH="0" baseline="0" noProof="0" dirty="0">
              <a:ln>
                <a:noFill/>
              </a:ln>
              <a:solidFill>
                <a:prstClr val="black"/>
              </a:solidFill>
              <a:effectLst/>
              <a:uLnTx/>
              <a:uFillTx/>
              <a:ea typeface="Helvetica Neue" charset="0"/>
              <a:cs typeface="Arial" panose="020B0604020202020204" pitchFamily="34" charset="0"/>
            </a:endParaRPr>
          </a:p>
          <a:p>
            <a:pPr marL="571500" marR="0" lvl="0" indent="-571500" defTabSz="914400" eaLnBrk="1" fontAlgn="auto" latinLnBrk="0" hangingPunct="1">
              <a:lnSpc>
                <a:spcPct val="100000"/>
              </a:lnSpc>
              <a:spcBef>
                <a:spcPts val="0"/>
              </a:spcBef>
              <a:spcAft>
                <a:spcPts val="0"/>
              </a:spcAft>
              <a:buClrTx/>
              <a:buSzTx/>
              <a:buFontTx/>
              <a:buAutoNum type="arabicPeriod"/>
              <a:tabLst/>
              <a:defRPr/>
            </a:pP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Використати</a:t>
            </a:r>
            <a:r>
              <a:rPr kumimoji="0" lang="en-US" b="0" i="0" u="none" strike="noStrike" kern="0" cap="none" spc="0" normalizeH="0" baseline="0" noProof="0" dirty="0">
                <a:ln>
                  <a:noFill/>
                </a:ln>
                <a:solidFill>
                  <a:prstClr val="black"/>
                </a:solidFill>
                <a:effectLst/>
                <a:uLnTx/>
                <a:uFillTx/>
                <a:ea typeface="Helvetica Neue" charset="0"/>
                <a:cs typeface="Arial" panose="020B0604020202020204" pitchFamily="34" charset="0"/>
              </a:rPr>
              <a:t> </a:t>
            </a: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статистичну модель</a:t>
            </a:r>
            <a:r>
              <a:rPr kumimoji="0" lang="en-US" b="0" i="0" u="none" strike="noStrike" kern="0" cap="none" spc="0" normalizeH="0" baseline="0" noProof="0" dirty="0">
                <a:ln>
                  <a:noFill/>
                </a:ln>
                <a:solidFill>
                  <a:prstClr val="black"/>
                </a:solidFill>
                <a:effectLst/>
                <a:uLnTx/>
                <a:uFillTx/>
                <a:ea typeface="Helvetica Neue" charset="0"/>
                <a:cs typeface="Arial" panose="020B0604020202020204" pitchFamily="34" charset="0"/>
              </a:rPr>
              <a:t> </a:t>
            </a: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для пошуку мотивів в мережі взаємодій білків та підвищити чутливість за допомогою невпорядкованих ділянок вірусних білків</a:t>
            </a:r>
            <a:endParaRPr kumimoji="0" lang="en-US" b="0" i="0" u="none" strike="noStrike" kern="0" cap="none" spc="0" normalizeH="0" baseline="0" noProof="0" dirty="0">
              <a:ln>
                <a:noFill/>
              </a:ln>
              <a:solidFill>
                <a:prstClr val="black"/>
              </a:solidFill>
              <a:effectLst/>
              <a:uLnTx/>
              <a:uFillTx/>
              <a:ea typeface="Helvetica Neue" charset="0"/>
              <a:cs typeface="Arial" panose="020B0604020202020204" pitchFamily="34" charset="0"/>
            </a:endParaRPr>
          </a:p>
          <a:p>
            <a:pPr marL="571500" marR="0" lvl="0" indent="-571500" defTabSz="914400" eaLnBrk="1" fontAlgn="auto" latinLnBrk="0" hangingPunct="1">
              <a:lnSpc>
                <a:spcPct val="100000"/>
              </a:lnSpc>
              <a:spcBef>
                <a:spcPts val="0"/>
              </a:spcBef>
              <a:spcAft>
                <a:spcPts val="0"/>
              </a:spcAft>
              <a:buClrTx/>
              <a:buSzTx/>
              <a:buFontTx/>
              <a:buAutoNum type="arabicPeriod"/>
              <a:tabLst/>
              <a:defRPr/>
            </a:pPr>
            <a:r>
              <a:rPr lang="uk-UA" altLang="en-US" sz="1200" dirty="0">
                <a:solidFill>
                  <a:srgbClr val="000000"/>
                </a:solidFill>
                <a:cs typeface="Arial" panose="020B0604020202020204" pitchFamily="34" charset="0"/>
              </a:rPr>
              <a:t>Оцінити</a:t>
            </a:r>
            <a:r>
              <a:rPr lang="uk-UA" kern="0" dirty="0">
                <a:solidFill>
                  <a:prstClr val="black"/>
                </a:solidFill>
                <a:ea typeface="Helvetica Neue" charset="0"/>
                <a:cs typeface="Arial" panose="020B0604020202020204" pitchFamily="34" charset="0"/>
              </a:rPr>
              <a:t> </a:t>
            </a: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мотиви відкриті </a:t>
            </a:r>
            <a:r>
              <a:rPr kumimoji="0" lang="en-US" b="0" i="0" u="none" strike="noStrike" kern="0" cap="none" spc="0" normalizeH="0" baseline="0" noProof="0" dirty="0">
                <a:ln>
                  <a:noFill/>
                </a:ln>
                <a:solidFill>
                  <a:prstClr val="black"/>
                </a:solidFill>
                <a:effectLst/>
                <a:uLnTx/>
                <a:uFillTx/>
                <a:ea typeface="Helvetica Neue" charset="0"/>
                <a:cs typeface="Arial" panose="020B0604020202020204" pitchFamily="34" charset="0"/>
              </a:rPr>
              <a:t>d</a:t>
            </a:r>
            <a:r>
              <a:rPr lang="en-US" kern="0" dirty="0">
                <a:solidFill>
                  <a:prstClr val="black"/>
                </a:solidFill>
                <a:ea typeface="Helvetica Neue" charset="0"/>
                <a:cs typeface="Arial" panose="020B0604020202020204" pitchFamily="34" charset="0"/>
              </a:rPr>
              <a:t>e-novo </a:t>
            </a:r>
            <a:r>
              <a:rPr lang="uk-UA" kern="0" dirty="0">
                <a:solidFill>
                  <a:prstClr val="black"/>
                </a:solidFill>
                <a:ea typeface="Helvetica Neue" charset="0"/>
                <a:cs typeface="Arial" panose="020B0604020202020204" pitchFamily="34" charset="0"/>
              </a:rPr>
              <a:t>та їх ймовірні домени розпізнання та порівнюємо еталонних даних відомих мотивів</a:t>
            </a:r>
            <a:endParaRPr kumimoji="0" lang="en-US" b="0" i="0" u="none" strike="noStrike" kern="0" cap="none" spc="0" normalizeH="0" baseline="0" noProof="0" dirty="0">
              <a:ln>
                <a:noFill/>
              </a:ln>
              <a:solidFill>
                <a:prstClr val="black"/>
              </a:solidFill>
              <a:effectLst/>
              <a:uLnTx/>
              <a:uFillTx/>
              <a:ea typeface="Helvetica Neue" charset="0"/>
              <a:cs typeface="Arial" panose="020B0604020202020204" pitchFamily="34" charset="0"/>
            </a:endParaRPr>
          </a:p>
          <a:p>
            <a:pPr marL="571500" marR="0" lvl="0" indent="-571500" defTabSz="914400" eaLnBrk="1" fontAlgn="auto" latinLnBrk="0" hangingPunct="1">
              <a:lnSpc>
                <a:spcPct val="100000"/>
              </a:lnSpc>
              <a:spcBef>
                <a:spcPts val="0"/>
              </a:spcBef>
              <a:spcAft>
                <a:spcPts val="0"/>
              </a:spcAft>
              <a:buClrTx/>
              <a:buSzTx/>
              <a:buFontTx/>
              <a:buAutoNum type="arabicPeriod"/>
              <a:tabLst/>
              <a:defRPr/>
            </a:pPr>
            <a:endParaRPr kumimoji="0" lang="en-US" b="0" i="0" u="none" strike="noStrike" kern="0" cap="none" spc="0" normalizeH="0" baseline="0" noProof="0" dirty="0">
              <a:ln>
                <a:noFill/>
              </a:ln>
              <a:solidFill>
                <a:prstClr val="black"/>
              </a:solidFill>
              <a:effectLst/>
              <a:uLnTx/>
              <a:uFillTx/>
              <a:ea typeface="Helvetica Neue" charset="0"/>
              <a:cs typeface="Arial" panose="020B0604020202020204" pitchFamily="34" charset="0"/>
            </a:endParaRPr>
          </a:p>
          <a:p>
            <a:pPr marL="571500" marR="0" lvl="0" indent="-571500" defTabSz="914400" eaLnBrk="1" fontAlgn="auto" latinLnBrk="0" hangingPunct="1">
              <a:lnSpc>
                <a:spcPct val="100000"/>
              </a:lnSpc>
              <a:spcBef>
                <a:spcPts val="0"/>
              </a:spcBef>
              <a:spcAft>
                <a:spcPts val="0"/>
              </a:spcAft>
              <a:buClrTx/>
              <a:buSzTx/>
              <a:buFontTx/>
              <a:buAutoNum type="arabicPeriod"/>
              <a:tabLst/>
              <a:defRPr/>
            </a:pPr>
            <a:endParaRPr kumimoji="0" lang="en-US" b="0" i="0" u="none" strike="noStrike" kern="0" cap="none" spc="0" normalizeH="0" baseline="0" noProof="0" dirty="0">
              <a:ln>
                <a:noFill/>
              </a:ln>
              <a:solidFill>
                <a:prstClr val="black"/>
              </a:solidFill>
              <a:effectLst/>
              <a:uLnTx/>
              <a:uFillTx/>
              <a:ea typeface="Helvetica Neue"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C6596DD0-084A-A444-AE5D-4E49303838CD}" type="slidenum">
              <a:rPr lang="uk-UA" altLang="en-US" smtClean="0"/>
              <a:pPr/>
              <a:t>5</a:t>
            </a:fld>
            <a:endParaRPr lang="uk-UA" altLang="en-US"/>
          </a:p>
        </p:txBody>
      </p:sp>
    </p:spTree>
    <p:extLst>
      <p:ext uri="{BB962C8B-B14F-4D97-AF65-F5344CB8AC3E}">
        <p14:creationId xmlns:p14="http://schemas.microsoft.com/office/powerpoint/2010/main" val="735285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Образ слайда 1">
            <a:extLst>
              <a:ext uri="{FF2B5EF4-FFF2-40B4-BE49-F238E27FC236}">
                <a16:creationId xmlns:a16="http://schemas.microsoft.com/office/drawing/2014/main" id="{CDEB27DC-8537-6C43-B2A7-39F47D9D84A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Заметки 2">
            <a:extLst>
              <a:ext uri="{FF2B5EF4-FFF2-40B4-BE49-F238E27FC236}">
                <a16:creationId xmlns:a16="http://schemas.microsoft.com/office/drawing/2014/main" id="{A86E9C0E-5434-CF44-9D4F-10818C81237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
        <p:nvSpPr>
          <p:cNvPr id="21508" name="Номер слайда 3">
            <a:extLst>
              <a:ext uri="{FF2B5EF4-FFF2-40B4-BE49-F238E27FC236}">
                <a16:creationId xmlns:a16="http://schemas.microsoft.com/office/drawing/2014/main" id="{FA9A7F73-1B7A-0D41-BBC2-5B4727EFEB6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F482A94-5935-814C-9B92-A0B846B9647D}" type="slidenum">
              <a:rPr lang="uk-UA" altLang="en-US"/>
              <a:pPr eaLnBrk="1" hangingPunct="1"/>
              <a:t>6</a:t>
            </a:fld>
            <a:endParaRPr lang="uk-UA"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Образ слайда 1">
            <a:extLst>
              <a:ext uri="{FF2B5EF4-FFF2-40B4-BE49-F238E27FC236}">
                <a16:creationId xmlns:a16="http://schemas.microsoft.com/office/drawing/2014/main" id="{CDEB27DC-8537-6C43-B2A7-39F47D9D84A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Заметки 2">
            <a:extLst>
              <a:ext uri="{FF2B5EF4-FFF2-40B4-BE49-F238E27FC236}">
                <a16:creationId xmlns:a16="http://schemas.microsoft.com/office/drawing/2014/main" id="{A86E9C0E-5434-CF44-9D4F-10818C81237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uk-UA" altLang="en-US"/>
              <a:t>Цей слайд також наводити не обов</a:t>
            </a:r>
            <a:r>
              <a:rPr lang="en-US" altLang="en-US"/>
              <a:t>’</a:t>
            </a:r>
            <a:r>
              <a:rPr lang="uk-UA" altLang="en-US"/>
              <a:t>язково. Якщо експеримент складається з багатьох етапів, ця схема допоможе кращому розумінню алгоритму дослідження.</a:t>
            </a:r>
          </a:p>
          <a:p>
            <a:pPr eaLnBrk="1" hangingPunct="1">
              <a:spcBef>
                <a:spcPct val="0"/>
              </a:spcBef>
            </a:pPr>
            <a:r>
              <a:rPr lang="uk-UA" altLang="en-US"/>
              <a:t>На цій схемі слід коротко навести основні етапи дослідження.</a:t>
            </a:r>
          </a:p>
        </p:txBody>
      </p:sp>
      <p:sp>
        <p:nvSpPr>
          <p:cNvPr id="21508" name="Номер слайда 3">
            <a:extLst>
              <a:ext uri="{FF2B5EF4-FFF2-40B4-BE49-F238E27FC236}">
                <a16:creationId xmlns:a16="http://schemas.microsoft.com/office/drawing/2014/main" id="{FA9A7F73-1B7A-0D41-BBC2-5B4727EFEB6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F482A94-5935-814C-9B92-A0B846B9647D}" type="slidenum">
              <a:rPr lang="uk-UA" altLang="en-US"/>
              <a:pPr eaLnBrk="1" hangingPunct="1"/>
              <a:t>7</a:t>
            </a:fld>
            <a:endParaRPr lang="uk-UA" altLang="en-US"/>
          </a:p>
        </p:txBody>
      </p:sp>
    </p:spTree>
    <p:extLst>
      <p:ext uri="{BB962C8B-B14F-4D97-AF65-F5344CB8AC3E}">
        <p14:creationId xmlns:p14="http://schemas.microsoft.com/office/powerpoint/2010/main" val="4008364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Образ слайда 1">
            <a:extLst>
              <a:ext uri="{FF2B5EF4-FFF2-40B4-BE49-F238E27FC236}">
                <a16:creationId xmlns:a16="http://schemas.microsoft.com/office/drawing/2014/main" id="{42C00B40-D199-DF4B-9908-673EF4C6634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Заметки 2">
            <a:extLst>
              <a:ext uri="{FF2B5EF4-FFF2-40B4-BE49-F238E27FC236}">
                <a16:creationId xmlns:a16="http://schemas.microsoft.com/office/drawing/2014/main" id="{3A8094F5-1927-EE4C-8B6B-098C412ED45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uk-UA" altLang="en-US"/>
              <a:t>Рисунок з огляду літератури, що, наприклад, відображає актуальність проблеми або характеризує біохімічний процес, що досліджується у роботі</a:t>
            </a:r>
          </a:p>
          <a:p>
            <a:pPr eaLnBrk="1" hangingPunct="1">
              <a:spcBef>
                <a:spcPct val="0"/>
              </a:spcBef>
            </a:pPr>
            <a:endParaRPr lang="uk-UA" altLang="en-US"/>
          </a:p>
        </p:txBody>
      </p:sp>
      <p:sp>
        <p:nvSpPr>
          <p:cNvPr id="19460" name="Номер слайда 3">
            <a:extLst>
              <a:ext uri="{FF2B5EF4-FFF2-40B4-BE49-F238E27FC236}">
                <a16:creationId xmlns:a16="http://schemas.microsoft.com/office/drawing/2014/main" id="{F7CF509A-7AAE-574F-9264-85BCC38EAC2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55FFE34-5CFD-624A-A728-7C6AAD413A05}" type="slidenum">
              <a:rPr lang="uk-UA" altLang="en-US"/>
              <a:pPr eaLnBrk="1" hangingPunct="1"/>
              <a:t>8</a:t>
            </a:fld>
            <a:endParaRPr lang="uk-UA" altLang="en-US"/>
          </a:p>
        </p:txBody>
      </p:sp>
    </p:spTree>
    <p:extLst>
      <p:ext uri="{BB962C8B-B14F-4D97-AF65-F5344CB8AC3E}">
        <p14:creationId xmlns:p14="http://schemas.microsoft.com/office/powerpoint/2010/main" val="2022879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Образ слайда 1">
            <a:extLst>
              <a:ext uri="{FF2B5EF4-FFF2-40B4-BE49-F238E27FC236}">
                <a16:creationId xmlns:a16="http://schemas.microsoft.com/office/drawing/2014/main" id="{42C00B40-D199-DF4B-9908-673EF4C6634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Заметки 2">
            <a:extLst>
              <a:ext uri="{FF2B5EF4-FFF2-40B4-BE49-F238E27FC236}">
                <a16:creationId xmlns:a16="http://schemas.microsoft.com/office/drawing/2014/main" id="{3A8094F5-1927-EE4C-8B6B-098C412ED45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uk-UA" altLang="en-US"/>
              <a:t>Рисунок з огляду літератури, що, наприклад, відображає актуальність проблеми або характеризує біохімічний процес, що досліджується у роботі</a:t>
            </a:r>
          </a:p>
          <a:p>
            <a:pPr eaLnBrk="1" hangingPunct="1">
              <a:spcBef>
                <a:spcPct val="0"/>
              </a:spcBef>
            </a:pPr>
            <a:endParaRPr lang="uk-UA" altLang="en-US"/>
          </a:p>
        </p:txBody>
      </p:sp>
      <p:sp>
        <p:nvSpPr>
          <p:cNvPr id="19460" name="Номер слайда 3">
            <a:extLst>
              <a:ext uri="{FF2B5EF4-FFF2-40B4-BE49-F238E27FC236}">
                <a16:creationId xmlns:a16="http://schemas.microsoft.com/office/drawing/2014/main" id="{F7CF509A-7AAE-574F-9264-85BCC38EAC2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55FFE34-5CFD-624A-A728-7C6AAD413A05}" type="slidenum">
              <a:rPr lang="uk-UA" altLang="en-US"/>
              <a:pPr eaLnBrk="1" hangingPunct="1"/>
              <a:t>9</a:t>
            </a:fld>
            <a:endParaRPr lang="uk-UA" altLang="en-US"/>
          </a:p>
        </p:txBody>
      </p:sp>
    </p:spTree>
    <p:extLst>
      <p:ext uri="{BB962C8B-B14F-4D97-AF65-F5344CB8AC3E}">
        <p14:creationId xmlns:p14="http://schemas.microsoft.com/office/powerpoint/2010/main" val="3011522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Образ слайда 1">
            <a:extLst>
              <a:ext uri="{FF2B5EF4-FFF2-40B4-BE49-F238E27FC236}">
                <a16:creationId xmlns:a16="http://schemas.microsoft.com/office/drawing/2014/main" id="{42C00B40-D199-DF4B-9908-673EF4C6634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Заметки 2">
            <a:extLst>
              <a:ext uri="{FF2B5EF4-FFF2-40B4-BE49-F238E27FC236}">
                <a16:creationId xmlns:a16="http://schemas.microsoft.com/office/drawing/2014/main" id="{3A8094F5-1927-EE4C-8B6B-098C412ED45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uk-UA" altLang="en-US"/>
              <a:t>Рисунок з огляду літератури, що, наприклад, відображає актуальність проблеми або характеризує біохімічний процес, що досліджується у роботі</a:t>
            </a:r>
          </a:p>
          <a:p>
            <a:pPr eaLnBrk="1" hangingPunct="1">
              <a:spcBef>
                <a:spcPct val="0"/>
              </a:spcBef>
            </a:pPr>
            <a:endParaRPr lang="uk-UA" altLang="en-US"/>
          </a:p>
        </p:txBody>
      </p:sp>
      <p:sp>
        <p:nvSpPr>
          <p:cNvPr id="19460" name="Номер слайда 3">
            <a:extLst>
              <a:ext uri="{FF2B5EF4-FFF2-40B4-BE49-F238E27FC236}">
                <a16:creationId xmlns:a16="http://schemas.microsoft.com/office/drawing/2014/main" id="{F7CF509A-7AAE-574F-9264-85BCC38EAC2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55FFE34-5CFD-624A-A728-7C6AAD413A05}" type="slidenum">
              <a:rPr lang="uk-UA" altLang="en-US"/>
              <a:pPr eaLnBrk="1" hangingPunct="1"/>
              <a:t>10</a:t>
            </a:fld>
            <a:endParaRPr lang="uk-UA" altLang="en-US"/>
          </a:p>
        </p:txBody>
      </p:sp>
    </p:spTree>
    <p:extLst>
      <p:ext uri="{BB962C8B-B14F-4D97-AF65-F5344CB8AC3E}">
        <p14:creationId xmlns:p14="http://schemas.microsoft.com/office/powerpoint/2010/main" val="2312063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a:t>Образец заголовка</a:t>
            </a:r>
            <a:endParaRPr lang="uk-UA"/>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uk-UA"/>
          </a:p>
        </p:txBody>
      </p:sp>
      <p:sp>
        <p:nvSpPr>
          <p:cNvPr id="4" name="Дата 3">
            <a:extLst>
              <a:ext uri="{FF2B5EF4-FFF2-40B4-BE49-F238E27FC236}">
                <a16:creationId xmlns:a16="http://schemas.microsoft.com/office/drawing/2014/main" id="{AD9ED871-5C35-3F4D-BB83-9251985D6E2C}"/>
              </a:ext>
            </a:extLst>
          </p:cNvPr>
          <p:cNvSpPr>
            <a:spLocks noGrp="1"/>
          </p:cNvSpPr>
          <p:nvPr>
            <p:ph type="dt" sz="half" idx="10"/>
          </p:nvPr>
        </p:nvSpPr>
        <p:spPr/>
        <p:txBody>
          <a:bodyPr/>
          <a:lstStyle>
            <a:lvl1pPr>
              <a:defRPr/>
            </a:lvl1pPr>
          </a:lstStyle>
          <a:p>
            <a:pPr>
              <a:defRPr/>
            </a:pPr>
            <a:endParaRPr lang="ru-RU"/>
          </a:p>
        </p:txBody>
      </p:sp>
      <p:sp>
        <p:nvSpPr>
          <p:cNvPr id="5" name="Нижний колонтитул 4">
            <a:extLst>
              <a:ext uri="{FF2B5EF4-FFF2-40B4-BE49-F238E27FC236}">
                <a16:creationId xmlns:a16="http://schemas.microsoft.com/office/drawing/2014/main" id="{0B30F2D1-5719-324A-A613-DC714BF994D5}"/>
              </a:ext>
            </a:extLst>
          </p:cNvPr>
          <p:cNvSpPr>
            <a:spLocks noGrp="1"/>
          </p:cNvSpPr>
          <p:nvPr>
            <p:ph type="ftr" sz="quarter" idx="11"/>
          </p:nvPr>
        </p:nvSpPr>
        <p:spPr/>
        <p:txBody>
          <a:bodyPr/>
          <a:lstStyle>
            <a:lvl1pPr>
              <a:defRPr/>
            </a:lvl1pPr>
          </a:lstStyle>
          <a:p>
            <a:pPr>
              <a:defRPr/>
            </a:pPr>
            <a:endParaRPr lang="ru-RU"/>
          </a:p>
        </p:txBody>
      </p:sp>
      <p:sp>
        <p:nvSpPr>
          <p:cNvPr id="6" name="Номер слайда 5">
            <a:extLst>
              <a:ext uri="{FF2B5EF4-FFF2-40B4-BE49-F238E27FC236}">
                <a16:creationId xmlns:a16="http://schemas.microsoft.com/office/drawing/2014/main" id="{7ECCBA16-3B4B-6D48-AA3F-86C2AFA778F8}"/>
              </a:ext>
            </a:extLst>
          </p:cNvPr>
          <p:cNvSpPr>
            <a:spLocks noGrp="1"/>
          </p:cNvSpPr>
          <p:nvPr>
            <p:ph type="sldNum" sz="quarter" idx="12"/>
          </p:nvPr>
        </p:nvSpPr>
        <p:spPr/>
        <p:txBody>
          <a:bodyPr/>
          <a:lstStyle>
            <a:lvl1pPr>
              <a:defRPr/>
            </a:lvl1pPr>
          </a:lstStyle>
          <a:p>
            <a:fld id="{486DB812-FB5D-2646-A91D-0CB3F994F854}" type="slidenum">
              <a:rPr lang="ru-RU" altLang="en-US"/>
              <a:pPr/>
              <a:t>‹#›</a:t>
            </a:fld>
            <a:endParaRPr lang="ru-RU" altLang="en-US"/>
          </a:p>
        </p:txBody>
      </p:sp>
    </p:spTree>
    <p:extLst>
      <p:ext uri="{BB962C8B-B14F-4D97-AF65-F5344CB8AC3E}">
        <p14:creationId xmlns:p14="http://schemas.microsoft.com/office/powerpoint/2010/main" val="1273930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uk-UA"/>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4" name="Дата 3">
            <a:extLst>
              <a:ext uri="{FF2B5EF4-FFF2-40B4-BE49-F238E27FC236}">
                <a16:creationId xmlns:a16="http://schemas.microsoft.com/office/drawing/2014/main" id="{026BD68C-0B1A-2E43-970B-558B478C822D}"/>
              </a:ext>
            </a:extLst>
          </p:cNvPr>
          <p:cNvSpPr>
            <a:spLocks noGrp="1"/>
          </p:cNvSpPr>
          <p:nvPr>
            <p:ph type="dt" sz="half" idx="10"/>
          </p:nvPr>
        </p:nvSpPr>
        <p:spPr/>
        <p:txBody>
          <a:bodyPr/>
          <a:lstStyle>
            <a:lvl1pPr>
              <a:defRPr/>
            </a:lvl1pPr>
          </a:lstStyle>
          <a:p>
            <a:pPr>
              <a:defRPr/>
            </a:pPr>
            <a:endParaRPr lang="ru-RU"/>
          </a:p>
        </p:txBody>
      </p:sp>
      <p:sp>
        <p:nvSpPr>
          <p:cNvPr id="5" name="Нижний колонтитул 4">
            <a:extLst>
              <a:ext uri="{FF2B5EF4-FFF2-40B4-BE49-F238E27FC236}">
                <a16:creationId xmlns:a16="http://schemas.microsoft.com/office/drawing/2014/main" id="{8E04C656-3795-A746-9286-259316BB16B6}"/>
              </a:ext>
            </a:extLst>
          </p:cNvPr>
          <p:cNvSpPr>
            <a:spLocks noGrp="1"/>
          </p:cNvSpPr>
          <p:nvPr>
            <p:ph type="ftr" sz="quarter" idx="11"/>
          </p:nvPr>
        </p:nvSpPr>
        <p:spPr/>
        <p:txBody>
          <a:bodyPr/>
          <a:lstStyle>
            <a:lvl1pPr>
              <a:defRPr/>
            </a:lvl1pPr>
          </a:lstStyle>
          <a:p>
            <a:pPr>
              <a:defRPr/>
            </a:pPr>
            <a:endParaRPr lang="ru-RU"/>
          </a:p>
        </p:txBody>
      </p:sp>
      <p:sp>
        <p:nvSpPr>
          <p:cNvPr id="6" name="Номер слайда 5">
            <a:extLst>
              <a:ext uri="{FF2B5EF4-FFF2-40B4-BE49-F238E27FC236}">
                <a16:creationId xmlns:a16="http://schemas.microsoft.com/office/drawing/2014/main" id="{4C752D8C-605B-9D49-B3EC-517F05A5A876}"/>
              </a:ext>
            </a:extLst>
          </p:cNvPr>
          <p:cNvSpPr>
            <a:spLocks noGrp="1"/>
          </p:cNvSpPr>
          <p:nvPr>
            <p:ph type="sldNum" sz="quarter" idx="12"/>
          </p:nvPr>
        </p:nvSpPr>
        <p:spPr/>
        <p:txBody>
          <a:bodyPr/>
          <a:lstStyle>
            <a:lvl1pPr>
              <a:defRPr/>
            </a:lvl1pPr>
          </a:lstStyle>
          <a:p>
            <a:fld id="{C7C0EB28-89EB-B74B-A7CB-CBCE183AA165}" type="slidenum">
              <a:rPr lang="ru-RU" altLang="en-US"/>
              <a:pPr/>
              <a:t>‹#›</a:t>
            </a:fld>
            <a:endParaRPr lang="ru-RU" altLang="en-US"/>
          </a:p>
        </p:txBody>
      </p:sp>
    </p:spTree>
    <p:extLst>
      <p:ext uri="{BB962C8B-B14F-4D97-AF65-F5344CB8AC3E}">
        <p14:creationId xmlns:p14="http://schemas.microsoft.com/office/powerpoint/2010/main" val="2670294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a:t>Образец заголовка</a:t>
            </a:r>
            <a:endParaRPr lang="uk-UA"/>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4" name="Дата 3">
            <a:extLst>
              <a:ext uri="{FF2B5EF4-FFF2-40B4-BE49-F238E27FC236}">
                <a16:creationId xmlns:a16="http://schemas.microsoft.com/office/drawing/2014/main" id="{92C57665-77CB-B34B-8CB0-F15413AB208D}"/>
              </a:ext>
            </a:extLst>
          </p:cNvPr>
          <p:cNvSpPr>
            <a:spLocks noGrp="1"/>
          </p:cNvSpPr>
          <p:nvPr>
            <p:ph type="dt" sz="half" idx="10"/>
          </p:nvPr>
        </p:nvSpPr>
        <p:spPr/>
        <p:txBody>
          <a:bodyPr/>
          <a:lstStyle>
            <a:lvl1pPr>
              <a:defRPr/>
            </a:lvl1pPr>
          </a:lstStyle>
          <a:p>
            <a:pPr>
              <a:defRPr/>
            </a:pPr>
            <a:endParaRPr lang="ru-RU"/>
          </a:p>
        </p:txBody>
      </p:sp>
      <p:sp>
        <p:nvSpPr>
          <p:cNvPr id="5" name="Нижний колонтитул 4">
            <a:extLst>
              <a:ext uri="{FF2B5EF4-FFF2-40B4-BE49-F238E27FC236}">
                <a16:creationId xmlns:a16="http://schemas.microsoft.com/office/drawing/2014/main" id="{834BDB8F-374B-2645-B0AD-121CB9B9B2E6}"/>
              </a:ext>
            </a:extLst>
          </p:cNvPr>
          <p:cNvSpPr>
            <a:spLocks noGrp="1"/>
          </p:cNvSpPr>
          <p:nvPr>
            <p:ph type="ftr" sz="quarter" idx="11"/>
          </p:nvPr>
        </p:nvSpPr>
        <p:spPr/>
        <p:txBody>
          <a:bodyPr/>
          <a:lstStyle>
            <a:lvl1pPr>
              <a:defRPr/>
            </a:lvl1pPr>
          </a:lstStyle>
          <a:p>
            <a:pPr>
              <a:defRPr/>
            </a:pPr>
            <a:endParaRPr lang="ru-RU"/>
          </a:p>
        </p:txBody>
      </p:sp>
      <p:sp>
        <p:nvSpPr>
          <p:cNvPr id="6" name="Номер слайда 5">
            <a:extLst>
              <a:ext uri="{FF2B5EF4-FFF2-40B4-BE49-F238E27FC236}">
                <a16:creationId xmlns:a16="http://schemas.microsoft.com/office/drawing/2014/main" id="{36241E77-ABD5-5641-967C-00FEAF492C11}"/>
              </a:ext>
            </a:extLst>
          </p:cNvPr>
          <p:cNvSpPr>
            <a:spLocks noGrp="1"/>
          </p:cNvSpPr>
          <p:nvPr>
            <p:ph type="sldNum" sz="quarter" idx="12"/>
          </p:nvPr>
        </p:nvSpPr>
        <p:spPr/>
        <p:txBody>
          <a:bodyPr/>
          <a:lstStyle>
            <a:lvl1pPr>
              <a:defRPr/>
            </a:lvl1pPr>
          </a:lstStyle>
          <a:p>
            <a:fld id="{29130370-3367-754D-B8E6-4815AE389B7F}" type="slidenum">
              <a:rPr lang="ru-RU" altLang="en-US"/>
              <a:pPr/>
              <a:t>‹#›</a:t>
            </a:fld>
            <a:endParaRPr lang="ru-RU" altLang="en-US"/>
          </a:p>
        </p:txBody>
      </p:sp>
    </p:spTree>
    <p:extLst>
      <p:ext uri="{BB962C8B-B14F-4D97-AF65-F5344CB8AC3E}">
        <p14:creationId xmlns:p14="http://schemas.microsoft.com/office/powerpoint/2010/main" val="50709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uk-UA"/>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4" name="Дата 3">
            <a:extLst>
              <a:ext uri="{FF2B5EF4-FFF2-40B4-BE49-F238E27FC236}">
                <a16:creationId xmlns:a16="http://schemas.microsoft.com/office/drawing/2014/main" id="{80C41D55-6004-DE44-8548-DB35B9F5DE78}"/>
              </a:ext>
            </a:extLst>
          </p:cNvPr>
          <p:cNvSpPr>
            <a:spLocks noGrp="1"/>
          </p:cNvSpPr>
          <p:nvPr>
            <p:ph type="dt" sz="half" idx="10"/>
          </p:nvPr>
        </p:nvSpPr>
        <p:spPr/>
        <p:txBody>
          <a:bodyPr/>
          <a:lstStyle>
            <a:lvl1pPr>
              <a:defRPr/>
            </a:lvl1pPr>
          </a:lstStyle>
          <a:p>
            <a:pPr>
              <a:defRPr/>
            </a:pPr>
            <a:endParaRPr lang="ru-RU"/>
          </a:p>
        </p:txBody>
      </p:sp>
      <p:sp>
        <p:nvSpPr>
          <p:cNvPr id="5" name="Нижний колонтитул 4">
            <a:extLst>
              <a:ext uri="{FF2B5EF4-FFF2-40B4-BE49-F238E27FC236}">
                <a16:creationId xmlns:a16="http://schemas.microsoft.com/office/drawing/2014/main" id="{AA3ACB7A-A17E-5B49-9780-CBC0C1591F53}"/>
              </a:ext>
            </a:extLst>
          </p:cNvPr>
          <p:cNvSpPr>
            <a:spLocks noGrp="1"/>
          </p:cNvSpPr>
          <p:nvPr>
            <p:ph type="ftr" sz="quarter" idx="11"/>
          </p:nvPr>
        </p:nvSpPr>
        <p:spPr/>
        <p:txBody>
          <a:bodyPr/>
          <a:lstStyle>
            <a:lvl1pPr>
              <a:defRPr/>
            </a:lvl1pPr>
          </a:lstStyle>
          <a:p>
            <a:pPr>
              <a:defRPr/>
            </a:pPr>
            <a:endParaRPr lang="ru-RU"/>
          </a:p>
        </p:txBody>
      </p:sp>
      <p:sp>
        <p:nvSpPr>
          <p:cNvPr id="6" name="Номер слайда 5">
            <a:extLst>
              <a:ext uri="{FF2B5EF4-FFF2-40B4-BE49-F238E27FC236}">
                <a16:creationId xmlns:a16="http://schemas.microsoft.com/office/drawing/2014/main" id="{3A30BBB6-6782-E54A-8AD2-2D29B1F5C3C1}"/>
              </a:ext>
            </a:extLst>
          </p:cNvPr>
          <p:cNvSpPr>
            <a:spLocks noGrp="1"/>
          </p:cNvSpPr>
          <p:nvPr>
            <p:ph type="sldNum" sz="quarter" idx="12"/>
          </p:nvPr>
        </p:nvSpPr>
        <p:spPr/>
        <p:txBody>
          <a:bodyPr/>
          <a:lstStyle>
            <a:lvl1pPr>
              <a:defRPr/>
            </a:lvl1pPr>
          </a:lstStyle>
          <a:p>
            <a:fld id="{3EBDC654-261B-F247-8589-9612109EB352}" type="slidenum">
              <a:rPr lang="ru-RU" altLang="en-US"/>
              <a:pPr/>
              <a:t>‹#›</a:t>
            </a:fld>
            <a:endParaRPr lang="ru-RU" altLang="en-US"/>
          </a:p>
        </p:txBody>
      </p:sp>
    </p:spTree>
    <p:extLst>
      <p:ext uri="{BB962C8B-B14F-4D97-AF65-F5344CB8AC3E}">
        <p14:creationId xmlns:p14="http://schemas.microsoft.com/office/powerpoint/2010/main" val="1094198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endParaRPr lang="uk-UA"/>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1FBCAB03-2651-9043-8E2A-DB60848DACA7}"/>
              </a:ext>
            </a:extLst>
          </p:cNvPr>
          <p:cNvSpPr>
            <a:spLocks noGrp="1"/>
          </p:cNvSpPr>
          <p:nvPr>
            <p:ph type="dt" sz="half" idx="10"/>
          </p:nvPr>
        </p:nvSpPr>
        <p:spPr/>
        <p:txBody>
          <a:bodyPr/>
          <a:lstStyle>
            <a:lvl1pPr>
              <a:defRPr/>
            </a:lvl1pPr>
          </a:lstStyle>
          <a:p>
            <a:pPr>
              <a:defRPr/>
            </a:pPr>
            <a:endParaRPr lang="ru-RU"/>
          </a:p>
        </p:txBody>
      </p:sp>
      <p:sp>
        <p:nvSpPr>
          <p:cNvPr id="5" name="Нижний колонтитул 4">
            <a:extLst>
              <a:ext uri="{FF2B5EF4-FFF2-40B4-BE49-F238E27FC236}">
                <a16:creationId xmlns:a16="http://schemas.microsoft.com/office/drawing/2014/main" id="{34E5D361-A53B-BA4B-BDA7-CACC6D5423F9}"/>
              </a:ext>
            </a:extLst>
          </p:cNvPr>
          <p:cNvSpPr>
            <a:spLocks noGrp="1"/>
          </p:cNvSpPr>
          <p:nvPr>
            <p:ph type="ftr" sz="quarter" idx="11"/>
          </p:nvPr>
        </p:nvSpPr>
        <p:spPr/>
        <p:txBody>
          <a:bodyPr/>
          <a:lstStyle>
            <a:lvl1pPr>
              <a:defRPr/>
            </a:lvl1pPr>
          </a:lstStyle>
          <a:p>
            <a:pPr>
              <a:defRPr/>
            </a:pPr>
            <a:endParaRPr lang="ru-RU"/>
          </a:p>
        </p:txBody>
      </p:sp>
      <p:sp>
        <p:nvSpPr>
          <p:cNvPr id="6" name="Номер слайда 5">
            <a:extLst>
              <a:ext uri="{FF2B5EF4-FFF2-40B4-BE49-F238E27FC236}">
                <a16:creationId xmlns:a16="http://schemas.microsoft.com/office/drawing/2014/main" id="{92D695AA-1436-FA4B-9B0C-51B8F1920B2C}"/>
              </a:ext>
            </a:extLst>
          </p:cNvPr>
          <p:cNvSpPr>
            <a:spLocks noGrp="1"/>
          </p:cNvSpPr>
          <p:nvPr>
            <p:ph type="sldNum" sz="quarter" idx="12"/>
          </p:nvPr>
        </p:nvSpPr>
        <p:spPr/>
        <p:txBody>
          <a:bodyPr/>
          <a:lstStyle>
            <a:lvl1pPr>
              <a:defRPr/>
            </a:lvl1pPr>
          </a:lstStyle>
          <a:p>
            <a:fld id="{8A13246E-117D-5342-B66F-47BF43847BE4}" type="slidenum">
              <a:rPr lang="ru-RU" altLang="en-US"/>
              <a:pPr/>
              <a:t>‹#›</a:t>
            </a:fld>
            <a:endParaRPr lang="ru-RU" altLang="en-US"/>
          </a:p>
        </p:txBody>
      </p:sp>
    </p:spTree>
    <p:extLst>
      <p:ext uri="{BB962C8B-B14F-4D97-AF65-F5344CB8AC3E}">
        <p14:creationId xmlns:p14="http://schemas.microsoft.com/office/powerpoint/2010/main" val="2469286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uk-UA"/>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5" name="Дата 3">
            <a:extLst>
              <a:ext uri="{FF2B5EF4-FFF2-40B4-BE49-F238E27FC236}">
                <a16:creationId xmlns:a16="http://schemas.microsoft.com/office/drawing/2014/main" id="{AAEE6860-E708-4446-A169-E55B4D53CB2A}"/>
              </a:ext>
            </a:extLst>
          </p:cNvPr>
          <p:cNvSpPr>
            <a:spLocks noGrp="1"/>
          </p:cNvSpPr>
          <p:nvPr>
            <p:ph type="dt" sz="half" idx="10"/>
          </p:nvPr>
        </p:nvSpPr>
        <p:spPr/>
        <p:txBody>
          <a:bodyPr/>
          <a:lstStyle>
            <a:lvl1pPr>
              <a:defRPr/>
            </a:lvl1pPr>
          </a:lstStyle>
          <a:p>
            <a:pPr>
              <a:defRPr/>
            </a:pPr>
            <a:endParaRPr lang="ru-RU"/>
          </a:p>
        </p:txBody>
      </p:sp>
      <p:sp>
        <p:nvSpPr>
          <p:cNvPr id="6" name="Нижний колонтитул 4">
            <a:extLst>
              <a:ext uri="{FF2B5EF4-FFF2-40B4-BE49-F238E27FC236}">
                <a16:creationId xmlns:a16="http://schemas.microsoft.com/office/drawing/2014/main" id="{AADA1A1E-BE7C-774C-B95A-063D6A1DBCA3}"/>
              </a:ext>
            </a:extLst>
          </p:cNvPr>
          <p:cNvSpPr>
            <a:spLocks noGrp="1"/>
          </p:cNvSpPr>
          <p:nvPr>
            <p:ph type="ftr" sz="quarter" idx="11"/>
          </p:nvPr>
        </p:nvSpPr>
        <p:spPr/>
        <p:txBody>
          <a:bodyPr/>
          <a:lstStyle>
            <a:lvl1pPr>
              <a:defRPr/>
            </a:lvl1pPr>
          </a:lstStyle>
          <a:p>
            <a:pPr>
              <a:defRPr/>
            </a:pPr>
            <a:endParaRPr lang="ru-RU"/>
          </a:p>
        </p:txBody>
      </p:sp>
      <p:sp>
        <p:nvSpPr>
          <p:cNvPr id="7" name="Номер слайда 5">
            <a:extLst>
              <a:ext uri="{FF2B5EF4-FFF2-40B4-BE49-F238E27FC236}">
                <a16:creationId xmlns:a16="http://schemas.microsoft.com/office/drawing/2014/main" id="{41580D27-410F-7544-AAB7-D2877A0E5468}"/>
              </a:ext>
            </a:extLst>
          </p:cNvPr>
          <p:cNvSpPr>
            <a:spLocks noGrp="1"/>
          </p:cNvSpPr>
          <p:nvPr>
            <p:ph type="sldNum" sz="quarter" idx="12"/>
          </p:nvPr>
        </p:nvSpPr>
        <p:spPr/>
        <p:txBody>
          <a:bodyPr/>
          <a:lstStyle>
            <a:lvl1pPr>
              <a:defRPr/>
            </a:lvl1pPr>
          </a:lstStyle>
          <a:p>
            <a:fld id="{4D78435D-0DD4-F341-9CE6-4F0B5BD8C1BA}" type="slidenum">
              <a:rPr lang="ru-RU" altLang="en-US"/>
              <a:pPr/>
              <a:t>‹#›</a:t>
            </a:fld>
            <a:endParaRPr lang="ru-RU" altLang="en-US"/>
          </a:p>
        </p:txBody>
      </p:sp>
    </p:spTree>
    <p:extLst>
      <p:ext uri="{BB962C8B-B14F-4D97-AF65-F5344CB8AC3E}">
        <p14:creationId xmlns:p14="http://schemas.microsoft.com/office/powerpoint/2010/main" val="2440792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a:t>Образец заголовка</a:t>
            </a:r>
            <a:endParaRPr lang="uk-UA"/>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7" name="Дата 3">
            <a:extLst>
              <a:ext uri="{FF2B5EF4-FFF2-40B4-BE49-F238E27FC236}">
                <a16:creationId xmlns:a16="http://schemas.microsoft.com/office/drawing/2014/main" id="{767F1C83-FF45-1E46-A54F-CFD2C7E31B45}"/>
              </a:ext>
            </a:extLst>
          </p:cNvPr>
          <p:cNvSpPr>
            <a:spLocks noGrp="1"/>
          </p:cNvSpPr>
          <p:nvPr>
            <p:ph type="dt" sz="half" idx="10"/>
          </p:nvPr>
        </p:nvSpPr>
        <p:spPr/>
        <p:txBody>
          <a:bodyPr/>
          <a:lstStyle>
            <a:lvl1pPr>
              <a:defRPr/>
            </a:lvl1pPr>
          </a:lstStyle>
          <a:p>
            <a:pPr>
              <a:defRPr/>
            </a:pPr>
            <a:endParaRPr lang="ru-RU"/>
          </a:p>
        </p:txBody>
      </p:sp>
      <p:sp>
        <p:nvSpPr>
          <p:cNvPr id="8" name="Нижний колонтитул 4">
            <a:extLst>
              <a:ext uri="{FF2B5EF4-FFF2-40B4-BE49-F238E27FC236}">
                <a16:creationId xmlns:a16="http://schemas.microsoft.com/office/drawing/2014/main" id="{48E4EC1B-B41A-3E4E-A37B-3999D01438B3}"/>
              </a:ext>
            </a:extLst>
          </p:cNvPr>
          <p:cNvSpPr>
            <a:spLocks noGrp="1"/>
          </p:cNvSpPr>
          <p:nvPr>
            <p:ph type="ftr" sz="quarter" idx="11"/>
          </p:nvPr>
        </p:nvSpPr>
        <p:spPr/>
        <p:txBody>
          <a:bodyPr/>
          <a:lstStyle>
            <a:lvl1pPr>
              <a:defRPr/>
            </a:lvl1pPr>
          </a:lstStyle>
          <a:p>
            <a:pPr>
              <a:defRPr/>
            </a:pPr>
            <a:endParaRPr lang="ru-RU"/>
          </a:p>
        </p:txBody>
      </p:sp>
      <p:sp>
        <p:nvSpPr>
          <p:cNvPr id="9" name="Номер слайда 5">
            <a:extLst>
              <a:ext uri="{FF2B5EF4-FFF2-40B4-BE49-F238E27FC236}">
                <a16:creationId xmlns:a16="http://schemas.microsoft.com/office/drawing/2014/main" id="{61D336F6-87E5-F143-8B73-DF1F7235E56C}"/>
              </a:ext>
            </a:extLst>
          </p:cNvPr>
          <p:cNvSpPr>
            <a:spLocks noGrp="1"/>
          </p:cNvSpPr>
          <p:nvPr>
            <p:ph type="sldNum" sz="quarter" idx="12"/>
          </p:nvPr>
        </p:nvSpPr>
        <p:spPr/>
        <p:txBody>
          <a:bodyPr/>
          <a:lstStyle>
            <a:lvl1pPr>
              <a:defRPr/>
            </a:lvl1pPr>
          </a:lstStyle>
          <a:p>
            <a:fld id="{4FCEC1C2-5187-7D45-BBB7-B3AB3182EA2E}" type="slidenum">
              <a:rPr lang="ru-RU" altLang="en-US"/>
              <a:pPr/>
              <a:t>‹#›</a:t>
            </a:fld>
            <a:endParaRPr lang="ru-RU" altLang="en-US"/>
          </a:p>
        </p:txBody>
      </p:sp>
    </p:spTree>
    <p:extLst>
      <p:ext uri="{BB962C8B-B14F-4D97-AF65-F5344CB8AC3E}">
        <p14:creationId xmlns:p14="http://schemas.microsoft.com/office/powerpoint/2010/main" val="2165117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uk-UA"/>
          </a:p>
        </p:txBody>
      </p:sp>
      <p:sp>
        <p:nvSpPr>
          <p:cNvPr id="3" name="Дата 3">
            <a:extLst>
              <a:ext uri="{FF2B5EF4-FFF2-40B4-BE49-F238E27FC236}">
                <a16:creationId xmlns:a16="http://schemas.microsoft.com/office/drawing/2014/main" id="{87AF603F-FB3A-CA40-9EAF-837CF1A6DE7B}"/>
              </a:ext>
            </a:extLst>
          </p:cNvPr>
          <p:cNvSpPr>
            <a:spLocks noGrp="1"/>
          </p:cNvSpPr>
          <p:nvPr>
            <p:ph type="dt" sz="half" idx="10"/>
          </p:nvPr>
        </p:nvSpPr>
        <p:spPr/>
        <p:txBody>
          <a:bodyPr/>
          <a:lstStyle>
            <a:lvl1pPr>
              <a:defRPr/>
            </a:lvl1pPr>
          </a:lstStyle>
          <a:p>
            <a:pPr>
              <a:defRPr/>
            </a:pPr>
            <a:endParaRPr lang="ru-RU"/>
          </a:p>
        </p:txBody>
      </p:sp>
      <p:sp>
        <p:nvSpPr>
          <p:cNvPr id="4" name="Нижний колонтитул 4">
            <a:extLst>
              <a:ext uri="{FF2B5EF4-FFF2-40B4-BE49-F238E27FC236}">
                <a16:creationId xmlns:a16="http://schemas.microsoft.com/office/drawing/2014/main" id="{A2C98EF3-9C56-674F-ADC2-D37A7B3BE33E}"/>
              </a:ext>
            </a:extLst>
          </p:cNvPr>
          <p:cNvSpPr>
            <a:spLocks noGrp="1"/>
          </p:cNvSpPr>
          <p:nvPr>
            <p:ph type="ftr" sz="quarter" idx="11"/>
          </p:nvPr>
        </p:nvSpPr>
        <p:spPr/>
        <p:txBody>
          <a:bodyPr/>
          <a:lstStyle>
            <a:lvl1pPr>
              <a:defRPr/>
            </a:lvl1pPr>
          </a:lstStyle>
          <a:p>
            <a:pPr>
              <a:defRPr/>
            </a:pPr>
            <a:endParaRPr lang="ru-RU"/>
          </a:p>
        </p:txBody>
      </p:sp>
      <p:sp>
        <p:nvSpPr>
          <p:cNvPr id="5" name="Номер слайда 5">
            <a:extLst>
              <a:ext uri="{FF2B5EF4-FFF2-40B4-BE49-F238E27FC236}">
                <a16:creationId xmlns:a16="http://schemas.microsoft.com/office/drawing/2014/main" id="{6E126644-4C56-C84D-AF86-4FEC633AE9EA}"/>
              </a:ext>
            </a:extLst>
          </p:cNvPr>
          <p:cNvSpPr>
            <a:spLocks noGrp="1"/>
          </p:cNvSpPr>
          <p:nvPr>
            <p:ph type="sldNum" sz="quarter" idx="12"/>
          </p:nvPr>
        </p:nvSpPr>
        <p:spPr/>
        <p:txBody>
          <a:bodyPr/>
          <a:lstStyle>
            <a:lvl1pPr>
              <a:defRPr/>
            </a:lvl1pPr>
          </a:lstStyle>
          <a:p>
            <a:fld id="{92745D09-8A15-BF41-88F3-C83B9C9B4A3E}" type="slidenum">
              <a:rPr lang="ru-RU" altLang="en-US"/>
              <a:pPr/>
              <a:t>‹#›</a:t>
            </a:fld>
            <a:endParaRPr lang="ru-RU" altLang="en-US"/>
          </a:p>
        </p:txBody>
      </p:sp>
    </p:spTree>
    <p:extLst>
      <p:ext uri="{BB962C8B-B14F-4D97-AF65-F5344CB8AC3E}">
        <p14:creationId xmlns:p14="http://schemas.microsoft.com/office/powerpoint/2010/main" val="2382777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3">
            <a:extLst>
              <a:ext uri="{FF2B5EF4-FFF2-40B4-BE49-F238E27FC236}">
                <a16:creationId xmlns:a16="http://schemas.microsoft.com/office/drawing/2014/main" id="{5B45D22D-7D26-9747-83C4-0FDBA91435DD}"/>
              </a:ext>
            </a:extLst>
          </p:cNvPr>
          <p:cNvSpPr>
            <a:spLocks noGrp="1"/>
          </p:cNvSpPr>
          <p:nvPr>
            <p:ph type="dt" sz="half" idx="10"/>
          </p:nvPr>
        </p:nvSpPr>
        <p:spPr/>
        <p:txBody>
          <a:bodyPr/>
          <a:lstStyle>
            <a:lvl1pPr>
              <a:defRPr/>
            </a:lvl1pPr>
          </a:lstStyle>
          <a:p>
            <a:pPr>
              <a:defRPr/>
            </a:pPr>
            <a:endParaRPr lang="ru-RU"/>
          </a:p>
        </p:txBody>
      </p:sp>
      <p:sp>
        <p:nvSpPr>
          <p:cNvPr id="3" name="Нижний колонтитул 4">
            <a:extLst>
              <a:ext uri="{FF2B5EF4-FFF2-40B4-BE49-F238E27FC236}">
                <a16:creationId xmlns:a16="http://schemas.microsoft.com/office/drawing/2014/main" id="{3BF1B84F-CE7C-1D4E-B65E-19AA9FFFDC96}"/>
              </a:ext>
            </a:extLst>
          </p:cNvPr>
          <p:cNvSpPr>
            <a:spLocks noGrp="1"/>
          </p:cNvSpPr>
          <p:nvPr>
            <p:ph type="ftr" sz="quarter" idx="11"/>
          </p:nvPr>
        </p:nvSpPr>
        <p:spPr/>
        <p:txBody>
          <a:bodyPr/>
          <a:lstStyle>
            <a:lvl1pPr>
              <a:defRPr/>
            </a:lvl1pPr>
          </a:lstStyle>
          <a:p>
            <a:pPr>
              <a:defRPr/>
            </a:pPr>
            <a:endParaRPr lang="ru-RU"/>
          </a:p>
        </p:txBody>
      </p:sp>
      <p:sp>
        <p:nvSpPr>
          <p:cNvPr id="4" name="Номер слайда 5">
            <a:extLst>
              <a:ext uri="{FF2B5EF4-FFF2-40B4-BE49-F238E27FC236}">
                <a16:creationId xmlns:a16="http://schemas.microsoft.com/office/drawing/2014/main" id="{DAD637E5-77CE-4340-867E-AAE8C126A172}"/>
              </a:ext>
            </a:extLst>
          </p:cNvPr>
          <p:cNvSpPr>
            <a:spLocks noGrp="1"/>
          </p:cNvSpPr>
          <p:nvPr>
            <p:ph type="sldNum" sz="quarter" idx="12"/>
          </p:nvPr>
        </p:nvSpPr>
        <p:spPr/>
        <p:txBody>
          <a:bodyPr/>
          <a:lstStyle>
            <a:lvl1pPr>
              <a:defRPr/>
            </a:lvl1pPr>
          </a:lstStyle>
          <a:p>
            <a:fld id="{99DE49E4-EFD4-244A-A3F0-0599F5D44F34}" type="slidenum">
              <a:rPr lang="ru-RU" altLang="en-US"/>
              <a:pPr/>
              <a:t>‹#›</a:t>
            </a:fld>
            <a:endParaRPr lang="ru-RU" altLang="en-US"/>
          </a:p>
        </p:txBody>
      </p:sp>
    </p:spTree>
    <p:extLst>
      <p:ext uri="{BB962C8B-B14F-4D97-AF65-F5344CB8AC3E}">
        <p14:creationId xmlns:p14="http://schemas.microsoft.com/office/powerpoint/2010/main" val="2790634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endParaRPr lang="uk-UA"/>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3">
            <a:extLst>
              <a:ext uri="{FF2B5EF4-FFF2-40B4-BE49-F238E27FC236}">
                <a16:creationId xmlns:a16="http://schemas.microsoft.com/office/drawing/2014/main" id="{63F4683A-E23B-444E-A54B-587CE6A3DD10}"/>
              </a:ext>
            </a:extLst>
          </p:cNvPr>
          <p:cNvSpPr>
            <a:spLocks noGrp="1"/>
          </p:cNvSpPr>
          <p:nvPr>
            <p:ph type="dt" sz="half" idx="10"/>
          </p:nvPr>
        </p:nvSpPr>
        <p:spPr/>
        <p:txBody>
          <a:bodyPr/>
          <a:lstStyle>
            <a:lvl1pPr>
              <a:defRPr/>
            </a:lvl1pPr>
          </a:lstStyle>
          <a:p>
            <a:pPr>
              <a:defRPr/>
            </a:pPr>
            <a:endParaRPr lang="ru-RU"/>
          </a:p>
        </p:txBody>
      </p:sp>
      <p:sp>
        <p:nvSpPr>
          <p:cNvPr id="6" name="Нижний колонтитул 4">
            <a:extLst>
              <a:ext uri="{FF2B5EF4-FFF2-40B4-BE49-F238E27FC236}">
                <a16:creationId xmlns:a16="http://schemas.microsoft.com/office/drawing/2014/main" id="{8942F4BE-5BB5-4244-8D43-D876A50C3966}"/>
              </a:ext>
            </a:extLst>
          </p:cNvPr>
          <p:cNvSpPr>
            <a:spLocks noGrp="1"/>
          </p:cNvSpPr>
          <p:nvPr>
            <p:ph type="ftr" sz="quarter" idx="11"/>
          </p:nvPr>
        </p:nvSpPr>
        <p:spPr/>
        <p:txBody>
          <a:bodyPr/>
          <a:lstStyle>
            <a:lvl1pPr>
              <a:defRPr/>
            </a:lvl1pPr>
          </a:lstStyle>
          <a:p>
            <a:pPr>
              <a:defRPr/>
            </a:pPr>
            <a:endParaRPr lang="ru-RU"/>
          </a:p>
        </p:txBody>
      </p:sp>
      <p:sp>
        <p:nvSpPr>
          <p:cNvPr id="7" name="Номер слайда 5">
            <a:extLst>
              <a:ext uri="{FF2B5EF4-FFF2-40B4-BE49-F238E27FC236}">
                <a16:creationId xmlns:a16="http://schemas.microsoft.com/office/drawing/2014/main" id="{8805FC42-29D1-8149-B412-4D2CC2AF56F0}"/>
              </a:ext>
            </a:extLst>
          </p:cNvPr>
          <p:cNvSpPr>
            <a:spLocks noGrp="1"/>
          </p:cNvSpPr>
          <p:nvPr>
            <p:ph type="sldNum" sz="quarter" idx="12"/>
          </p:nvPr>
        </p:nvSpPr>
        <p:spPr/>
        <p:txBody>
          <a:bodyPr/>
          <a:lstStyle>
            <a:lvl1pPr>
              <a:defRPr/>
            </a:lvl1pPr>
          </a:lstStyle>
          <a:p>
            <a:fld id="{A7D81B82-F79D-6641-A004-0B801E565F0D}" type="slidenum">
              <a:rPr lang="ru-RU" altLang="en-US"/>
              <a:pPr/>
              <a:t>‹#›</a:t>
            </a:fld>
            <a:endParaRPr lang="ru-RU" altLang="en-US"/>
          </a:p>
        </p:txBody>
      </p:sp>
    </p:spTree>
    <p:extLst>
      <p:ext uri="{BB962C8B-B14F-4D97-AF65-F5344CB8AC3E}">
        <p14:creationId xmlns:p14="http://schemas.microsoft.com/office/powerpoint/2010/main" val="4247252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endParaRPr lang="uk-UA"/>
          </a:p>
        </p:txBody>
      </p:sp>
      <p:sp>
        <p:nvSpPr>
          <p:cNvPr id="3" name="Рисунок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uk-UA" noProof="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3">
            <a:extLst>
              <a:ext uri="{FF2B5EF4-FFF2-40B4-BE49-F238E27FC236}">
                <a16:creationId xmlns:a16="http://schemas.microsoft.com/office/drawing/2014/main" id="{A2712791-2C08-104F-931B-38D98D99F3B7}"/>
              </a:ext>
            </a:extLst>
          </p:cNvPr>
          <p:cNvSpPr>
            <a:spLocks noGrp="1"/>
          </p:cNvSpPr>
          <p:nvPr>
            <p:ph type="dt" sz="half" idx="10"/>
          </p:nvPr>
        </p:nvSpPr>
        <p:spPr/>
        <p:txBody>
          <a:bodyPr/>
          <a:lstStyle>
            <a:lvl1pPr>
              <a:defRPr/>
            </a:lvl1pPr>
          </a:lstStyle>
          <a:p>
            <a:pPr>
              <a:defRPr/>
            </a:pPr>
            <a:endParaRPr lang="ru-RU"/>
          </a:p>
        </p:txBody>
      </p:sp>
      <p:sp>
        <p:nvSpPr>
          <p:cNvPr id="6" name="Нижний колонтитул 4">
            <a:extLst>
              <a:ext uri="{FF2B5EF4-FFF2-40B4-BE49-F238E27FC236}">
                <a16:creationId xmlns:a16="http://schemas.microsoft.com/office/drawing/2014/main" id="{A47545AA-8EFD-F44D-8A21-E9A6C799D298}"/>
              </a:ext>
            </a:extLst>
          </p:cNvPr>
          <p:cNvSpPr>
            <a:spLocks noGrp="1"/>
          </p:cNvSpPr>
          <p:nvPr>
            <p:ph type="ftr" sz="quarter" idx="11"/>
          </p:nvPr>
        </p:nvSpPr>
        <p:spPr/>
        <p:txBody>
          <a:bodyPr/>
          <a:lstStyle>
            <a:lvl1pPr>
              <a:defRPr/>
            </a:lvl1pPr>
          </a:lstStyle>
          <a:p>
            <a:pPr>
              <a:defRPr/>
            </a:pPr>
            <a:endParaRPr lang="ru-RU"/>
          </a:p>
        </p:txBody>
      </p:sp>
      <p:sp>
        <p:nvSpPr>
          <p:cNvPr id="7" name="Номер слайда 5">
            <a:extLst>
              <a:ext uri="{FF2B5EF4-FFF2-40B4-BE49-F238E27FC236}">
                <a16:creationId xmlns:a16="http://schemas.microsoft.com/office/drawing/2014/main" id="{C926A56A-2403-F54F-AF06-64C190AFA1F8}"/>
              </a:ext>
            </a:extLst>
          </p:cNvPr>
          <p:cNvSpPr>
            <a:spLocks noGrp="1"/>
          </p:cNvSpPr>
          <p:nvPr>
            <p:ph type="sldNum" sz="quarter" idx="12"/>
          </p:nvPr>
        </p:nvSpPr>
        <p:spPr/>
        <p:txBody>
          <a:bodyPr/>
          <a:lstStyle>
            <a:lvl1pPr>
              <a:defRPr/>
            </a:lvl1pPr>
          </a:lstStyle>
          <a:p>
            <a:fld id="{8C7EBFEE-03F5-4A4D-9C71-BE3D58FA681C}" type="slidenum">
              <a:rPr lang="ru-RU" altLang="en-US"/>
              <a:pPr/>
              <a:t>‹#›</a:t>
            </a:fld>
            <a:endParaRPr lang="ru-RU" altLang="en-US"/>
          </a:p>
        </p:txBody>
      </p:sp>
    </p:spTree>
    <p:extLst>
      <p:ext uri="{BB962C8B-B14F-4D97-AF65-F5344CB8AC3E}">
        <p14:creationId xmlns:p14="http://schemas.microsoft.com/office/powerpoint/2010/main" val="2485968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Заголовок 1">
            <a:extLst>
              <a:ext uri="{FF2B5EF4-FFF2-40B4-BE49-F238E27FC236}">
                <a16:creationId xmlns:a16="http://schemas.microsoft.com/office/drawing/2014/main" id="{998428E8-9254-CF4F-8C35-B1065A7B498C}"/>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en-US"/>
              <a:t>Образец заголовка</a:t>
            </a:r>
            <a:endParaRPr lang="uk-UA" altLang="en-US"/>
          </a:p>
        </p:txBody>
      </p:sp>
      <p:sp>
        <p:nvSpPr>
          <p:cNvPr id="1027" name="Текст 2">
            <a:extLst>
              <a:ext uri="{FF2B5EF4-FFF2-40B4-BE49-F238E27FC236}">
                <a16:creationId xmlns:a16="http://schemas.microsoft.com/office/drawing/2014/main" id="{4E9F22D1-99C8-CE44-89A1-938768708F1F}"/>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en-US"/>
              <a:t>Образец текста</a:t>
            </a:r>
          </a:p>
          <a:p>
            <a:pPr lvl="1"/>
            <a:r>
              <a:rPr lang="ru-RU" altLang="en-US"/>
              <a:t>Второй уровень</a:t>
            </a:r>
          </a:p>
          <a:p>
            <a:pPr lvl="2"/>
            <a:r>
              <a:rPr lang="ru-RU" altLang="en-US"/>
              <a:t>Третий уровень</a:t>
            </a:r>
          </a:p>
          <a:p>
            <a:pPr lvl="3"/>
            <a:r>
              <a:rPr lang="ru-RU" altLang="en-US"/>
              <a:t>Четвертый уровень</a:t>
            </a:r>
          </a:p>
          <a:p>
            <a:pPr lvl="4"/>
            <a:r>
              <a:rPr lang="ru-RU" altLang="en-US"/>
              <a:t>Пятый уровень</a:t>
            </a:r>
            <a:endParaRPr lang="uk-UA" altLang="en-US"/>
          </a:p>
        </p:txBody>
      </p:sp>
      <p:sp>
        <p:nvSpPr>
          <p:cNvPr id="4" name="Дата 3">
            <a:extLst>
              <a:ext uri="{FF2B5EF4-FFF2-40B4-BE49-F238E27FC236}">
                <a16:creationId xmlns:a16="http://schemas.microsoft.com/office/drawing/2014/main" id="{74FA3079-310A-DE46-A780-6D2027897349}"/>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defRPr>
            </a:lvl1pPr>
          </a:lstStyle>
          <a:p>
            <a:pPr>
              <a:defRPr/>
            </a:pPr>
            <a:endParaRPr lang="ru-RU"/>
          </a:p>
        </p:txBody>
      </p:sp>
      <p:sp>
        <p:nvSpPr>
          <p:cNvPr id="5" name="Нижний колонтитул 4">
            <a:extLst>
              <a:ext uri="{FF2B5EF4-FFF2-40B4-BE49-F238E27FC236}">
                <a16:creationId xmlns:a16="http://schemas.microsoft.com/office/drawing/2014/main" id="{C39836C1-9D66-FD4F-B007-98A5B34A5C7E}"/>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charset="0"/>
              </a:defRPr>
            </a:lvl1pPr>
          </a:lstStyle>
          <a:p>
            <a:pPr>
              <a:defRPr/>
            </a:pPr>
            <a:endParaRPr lang="ru-RU"/>
          </a:p>
        </p:txBody>
      </p:sp>
      <p:sp>
        <p:nvSpPr>
          <p:cNvPr id="6" name="Номер слайда 5">
            <a:extLst>
              <a:ext uri="{FF2B5EF4-FFF2-40B4-BE49-F238E27FC236}">
                <a16:creationId xmlns:a16="http://schemas.microsoft.com/office/drawing/2014/main" id="{ADEB3B6C-E2B7-A844-82E7-092FB1594094}"/>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9FDA4600-C76D-6F45-A734-31DF588B835F}" type="slidenum">
              <a:rPr lang="ru-RU" altLang="en-US"/>
              <a:pPr/>
              <a:t>‹#›</a:t>
            </a:fld>
            <a:endParaRPr lang="ru-RU" altLang="en-US"/>
          </a:p>
        </p:txBody>
      </p:sp>
    </p:spTree>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6.sv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sv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31.sv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33.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27.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8.sv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5">
            <a:extLst>
              <a:ext uri="{FF2B5EF4-FFF2-40B4-BE49-F238E27FC236}">
                <a16:creationId xmlns:a16="http://schemas.microsoft.com/office/drawing/2014/main" id="{E223910B-067E-024A-8DFE-348D3FDA0102}"/>
              </a:ext>
            </a:extLst>
          </p:cNvPr>
          <p:cNvSpPr>
            <a:spLocks noChangeArrowheads="1"/>
          </p:cNvSpPr>
          <p:nvPr/>
        </p:nvSpPr>
        <p:spPr bwMode="auto">
          <a:xfrm>
            <a:off x="357188" y="5586324"/>
            <a:ext cx="820896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74638"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r>
              <a:rPr lang="uk-UA" dirty="0"/>
              <a:t>Робота виконана в Європейській молекулярно-біологічній лабораторії – Європейському інституті </a:t>
            </a:r>
            <a:r>
              <a:rPr lang="uk-UA" dirty="0" err="1"/>
              <a:t>біоінформатики</a:t>
            </a:r>
            <a:r>
              <a:rPr lang="uk-UA" dirty="0"/>
              <a:t> (EMBL-EBI), </a:t>
            </a:r>
            <a:r>
              <a:rPr lang="uk-UA" dirty="0" err="1"/>
              <a:t>Хінкстон</a:t>
            </a:r>
            <a:r>
              <a:rPr lang="uk-UA" dirty="0"/>
              <a:t>, Кембридж, Велика Британія, під керівництвом керівника групи Доктора Євангелії </a:t>
            </a:r>
            <a:r>
              <a:rPr lang="uk-UA" dirty="0" err="1"/>
              <a:t>Петсалакі</a:t>
            </a:r>
            <a:endParaRPr lang="uk-UA" altLang="en-US" dirty="0"/>
          </a:p>
        </p:txBody>
      </p:sp>
      <p:sp>
        <p:nvSpPr>
          <p:cNvPr id="17" name="Прямоугольник 16">
            <a:extLst>
              <a:ext uri="{FF2B5EF4-FFF2-40B4-BE49-F238E27FC236}">
                <a16:creationId xmlns:a16="http://schemas.microsoft.com/office/drawing/2014/main" id="{A292651F-3183-1E42-B4FC-D26E1BC5DA6D}"/>
              </a:ext>
            </a:extLst>
          </p:cNvPr>
          <p:cNvSpPr/>
          <p:nvPr/>
        </p:nvSpPr>
        <p:spPr>
          <a:xfrm>
            <a:off x="701649" y="2022201"/>
            <a:ext cx="8215312" cy="861774"/>
          </a:xfrm>
          <a:prstGeom prst="rect">
            <a:avLst/>
          </a:prstGeom>
        </p:spPr>
        <p:txBody>
          <a:bodyPr>
            <a:spAutoFit/>
          </a:bodyPr>
          <a:lstStyle/>
          <a:p>
            <a:pPr algn="ctr">
              <a:defRPr/>
            </a:pPr>
            <a:r>
              <a:rPr lang="uk-UA" sz="2500" b="1" dirty="0">
                <a:solidFill>
                  <a:srgbClr val="000099"/>
                </a:solidFill>
                <a:ea typeface="+mj-ea"/>
                <a:cs typeface="Arial" pitchFamily="34" charset="0"/>
              </a:rPr>
              <a:t>Пошук функціональних лінійних мотивів протеїнів з використанням сукупності білкових взаємодій </a:t>
            </a:r>
            <a:endParaRPr lang="uk-UA" dirty="0">
              <a:latin typeface="Arial" charset="0"/>
            </a:endParaRPr>
          </a:p>
        </p:txBody>
      </p:sp>
      <p:sp>
        <p:nvSpPr>
          <p:cNvPr id="4100" name="TextBox 3">
            <a:extLst>
              <a:ext uri="{FF2B5EF4-FFF2-40B4-BE49-F238E27FC236}">
                <a16:creationId xmlns:a16="http://schemas.microsoft.com/office/drawing/2014/main" id="{7599C3E3-D815-1F4B-AE59-D386F3D21890}"/>
              </a:ext>
            </a:extLst>
          </p:cNvPr>
          <p:cNvSpPr txBox="1">
            <a:spLocks noChangeArrowheads="1"/>
          </p:cNvSpPr>
          <p:nvPr/>
        </p:nvSpPr>
        <p:spPr bwMode="auto">
          <a:xfrm>
            <a:off x="357188" y="85725"/>
            <a:ext cx="84677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uk-UA" altLang="en-US" dirty="0"/>
              <a:t>Київський національний університет імені Тараса Шевченка</a:t>
            </a:r>
          </a:p>
          <a:p>
            <a:pPr eaLnBrk="1" hangingPunct="1"/>
            <a:r>
              <a:rPr lang="uk-UA" altLang="en-US" dirty="0"/>
              <a:t> </a:t>
            </a:r>
          </a:p>
          <a:p>
            <a:pPr algn="r" eaLnBrk="1" hangingPunct="1"/>
            <a:r>
              <a:rPr lang="uk-UA" altLang="en-US" dirty="0"/>
              <a:t>ННЦ «Інститут біології та медицини»</a:t>
            </a:r>
          </a:p>
          <a:p>
            <a:pPr algn="r" eaLnBrk="1" hangingPunct="1"/>
            <a:r>
              <a:rPr lang="uk-UA" altLang="en-US" dirty="0"/>
              <a:t>Кафедра біохімії</a:t>
            </a:r>
          </a:p>
        </p:txBody>
      </p:sp>
      <p:sp>
        <p:nvSpPr>
          <p:cNvPr id="4102" name="Rectangle 3">
            <a:extLst>
              <a:ext uri="{FF2B5EF4-FFF2-40B4-BE49-F238E27FC236}">
                <a16:creationId xmlns:a16="http://schemas.microsoft.com/office/drawing/2014/main" id="{FD79413D-D020-8D4C-9155-516131A852FD}"/>
              </a:ext>
            </a:extLst>
          </p:cNvPr>
          <p:cNvSpPr txBox="1">
            <a:spLocks noChangeArrowheads="1"/>
          </p:cNvSpPr>
          <p:nvPr/>
        </p:nvSpPr>
        <p:spPr bwMode="auto">
          <a:xfrm>
            <a:off x="4608513" y="3286125"/>
            <a:ext cx="4535487" cy="227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10000"/>
              </a:lnSpc>
              <a:spcBef>
                <a:spcPct val="20000"/>
              </a:spcBef>
              <a:buFont typeface="Arial" panose="020B0604020202020204" pitchFamily="34" charset="0"/>
              <a:buNone/>
            </a:pPr>
            <a:r>
              <a:rPr lang="uk-UA" altLang="en-US" dirty="0">
                <a:cs typeface="Arial" panose="020B0604020202020204" pitchFamily="34" charset="0"/>
              </a:rPr>
              <a:t>Випускна кваліфікаційна робота студента ІІ курсу магістратури</a:t>
            </a:r>
          </a:p>
          <a:p>
            <a:pPr eaLnBrk="1" hangingPunct="1">
              <a:lnSpc>
                <a:spcPct val="110000"/>
              </a:lnSpc>
              <a:spcBef>
                <a:spcPct val="20000"/>
              </a:spcBef>
              <a:buFont typeface="Arial" panose="020B0604020202020204" pitchFamily="34" charset="0"/>
              <a:buNone/>
            </a:pPr>
            <a:r>
              <a:rPr lang="uk-UA" altLang="en-US" dirty="0">
                <a:cs typeface="Arial" panose="020B0604020202020204" pitchFamily="34" charset="0"/>
              </a:rPr>
              <a:t>денної форми навчання</a:t>
            </a:r>
          </a:p>
          <a:p>
            <a:pPr eaLnBrk="1" hangingPunct="1">
              <a:lnSpc>
                <a:spcPct val="110000"/>
              </a:lnSpc>
              <a:spcBef>
                <a:spcPct val="20000"/>
              </a:spcBef>
              <a:buFont typeface="Arial" panose="020B0604020202020204" pitchFamily="34" charset="0"/>
              <a:buNone/>
            </a:pPr>
            <a:r>
              <a:rPr lang="uk-UA" altLang="en-US" b="1" dirty="0" err="1">
                <a:cs typeface="Arial" panose="020B0604020202020204" pitchFamily="34" charset="0"/>
              </a:rPr>
              <a:t>Клещевнікова</a:t>
            </a:r>
            <a:r>
              <a:rPr lang="uk-UA" altLang="en-US" b="1" dirty="0">
                <a:cs typeface="Arial" panose="020B0604020202020204" pitchFamily="34" charset="0"/>
              </a:rPr>
              <a:t> Віталія Віталійовича</a:t>
            </a:r>
          </a:p>
          <a:p>
            <a:pPr eaLnBrk="1" hangingPunct="1">
              <a:lnSpc>
                <a:spcPct val="110000"/>
              </a:lnSpc>
              <a:spcBef>
                <a:spcPct val="20000"/>
              </a:spcBef>
              <a:buFont typeface="Arial" panose="020B0604020202020204" pitchFamily="34" charset="0"/>
              <a:buNone/>
            </a:pPr>
            <a:r>
              <a:rPr lang="uk-UA" altLang="en-US" dirty="0">
                <a:cs typeface="Arial" panose="020B0604020202020204" pitchFamily="34" charset="0"/>
              </a:rPr>
              <a:t>Науковий керівник від кафедри </a:t>
            </a:r>
          </a:p>
          <a:p>
            <a:pPr eaLnBrk="1" hangingPunct="1">
              <a:lnSpc>
                <a:spcPct val="110000"/>
              </a:lnSpc>
              <a:spcBef>
                <a:spcPct val="20000"/>
              </a:spcBef>
              <a:buFont typeface="Arial" panose="020B0604020202020204" pitchFamily="34" charset="0"/>
              <a:buNone/>
            </a:pPr>
            <a:r>
              <a:rPr lang="uk-UA" altLang="en-US" dirty="0" err="1">
                <a:cs typeface="Arial" panose="020B0604020202020204" pitchFamily="34" charset="0"/>
              </a:rPr>
              <a:t>к.б.н</a:t>
            </a:r>
            <a:r>
              <a:rPr lang="uk-UA" altLang="en-US" dirty="0">
                <a:cs typeface="Arial" panose="020B0604020202020204" pitchFamily="34" charset="0"/>
              </a:rPr>
              <a:t>., доцент </a:t>
            </a:r>
            <a:r>
              <a:rPr lang="uk-UA" dirty="0" err="1"/>
              <a:t>Гребіник</a:t>
            </a:r>
            <a:r>
              <a:rPr lang="uk-UA" altLang="en-US" dirty="0">
                <a:cs typeface="Arial" panose="020B0604020202020204" pitchFamily="34" charset="0"/>
              </a:rPr>
              <a:t> Д.М.</a:t>
            </a:r>
          </a:p>
        </p:txBody>
      </p:sp>
      <p:sp>
        <p:nvSpPr>
          <p:cNvPr id="7" name="Овал 6">
            <a:extLst>
              <a:ext uri="{FF2B5EF4-FFF2-40B4-BE49-F238E27FC236}">
                <a16:creationId xmlns:a16="http://schemas.microsoft.com/office/drawing/2014/main" id="{F82C08C6-7673-3A40-A552-2493A93C6203}"/>
              </a:ext>
            </a:extLst>
          </p:cNvPr>
          <p:cNvSpPr/>
          <p:nvPr/>
        </p:nvSpPr>
        <p:spPr>
          <a:xfrm>
            <a:off x="8710613" y="6215063"/>
            <a:ext cx="433387" cy="476250"/>
          </a:xfrm>
          <a:prstGeom prst="ellipse">
            <a:avLst/>
          </a:prstGeom>
          <a:no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sz="2400" dirty="0">
                <a:solidFill>
                  <a:schemeClr val="tx1"/>
                </a:solidFill>
              </a:rPr>
              <a:t>1</a:t>
            </a:r>
            <a:endParaRPr lang="uk-UA" sz="2400"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TextBox 1">
            <a:extLst>
              <a:ext uri="{FF2B5EF4-FFF2-40B4-BE49-F238E27FC236}">
                <a16:creationId xmlns:a16="http://schemas.microsoft.com/office/drawing/2014/main" id="{D01D3C07-CB61-1F46-A0AF-3A7779FED3E2}"/>
              </a:ext>
            </a:extLst>
          </p:cNvPr>
          <p:cNvSpPr txBox="1">
            <a:spLocks noChangeArrowheads="1"/>
          </p:cNvSpPr>
          <p:nvPr/>
        </p:nvSpPr>
        <p:spPr bwMode="auto">
          <a:xfrm>
            <a:off x="323528" y="5736158"/>
            <a:ext cx="828092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uk-UA" altLang="en-US" sz="1600" dirty="0">
                <a:cs typeface="Arial" panose="020B0604020202020204" pitchFamily="34" charset="0"/>
              </a:rPr>
              <a:t>Рис. 4. </a:t>
            </a:r>
            <a:r>
              <a:rPr lang="uk-UA" altLang="en-US" sz="1600" b="1" dirty="0">
                <a:cs typeface="Arial" panose="020B0604020202020204" pitchFamily="34" charset="0"/>
              </a:rPr>
              <a:t>Графік, що показує щільність розподілу кількості взаємодій для всіх білків людини, білків людини-мішеней вірусів, </a:t>
            </a:r>
          </a:p>
          <a:p>
            <a:pPr eaLnBrk="1" hangingPunct="1"/>
            <a:r>
              <a:rPr lang="uk-UA" altLang="en-US" sz="1600" b="1" dirty="0">
                <a:cs typeface="Arial" panose="020B0604020202020204" pitchFamily="34" charset="0"/>
              </a:rPr>
              <a:t>для всіх даних взаємодій, обраних методів виявлення взаємодії протеїнів та широкомасштабних неупереджених досліджень </a:t>
            </a:r>
          </a:p>
        </p:txBody>
      </p:sp>
      <p:sp>
        <p:nvSpPr>
          <p:cNvPr id="27" name="Овал 26">
            <a:extLst>
              <a:ext uri="{FF2B5EF4-FFF2-40B4-BE49-F238E27FC236}">
                <a16:creationId xmlns:a16="http://schemas.microsoft.com/office/drawing/2014/main" id="{CC42B17D-4829-F64C-9146-778F9D104960}"/>
              </a:ext>
            </a:extLst>
          </p:cNvPr>
          <p:cNvSpPr/>
          <p:nvPr/>
        </p:nvSpPr>
        <p:spPr>
          <a:xfrm>
            <a:off x="8710613" y="6215063"/>
            <a:ext cx="433387" cy="476250"/>
          </a:xfrm>
          <a:prstGeom prst="ellipse">
            <a:avLst/>
          </a:prstGeom>
          <a:no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uk-UA" sz="2400" dirty="0">
                <a:solidFill>
                  <a:schemeClr val="tx1"/>
                </a:solidFill>
                <a:latin typeface="Arial" panose="020B0604020202020204" pitchFamily="34" charset="0"/>
                <a:cs typeface="Arial" panose="020B0604020202020204" pitchFamily="34" charset="0"/>
              </a:rPr>
              <a:t>5</a:t>
            </a:r>
          </a:p>
        </p:txBody>
      </p:sp>
      <p:pic>
        <p:nvPicPr>
          <p:cNvPr id="5" name="Picture 4">
            <a:extLst>
              <a:ext uri="{FF2B5EF4-FFF2-40B4-BE49-F238E27FC236}">
                <a16:creationId xmlns:a16="http://schemas.microsoft.com/office/drawing/2014/main" id="{B1CF282C-5E57-414C-AB3D-9CCB1AB221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670" y="188640"/>
            <a:ext cx="7071722" cy="5387196"/>
          </a:xfrm>
          <a:prstGeom prst="rect">
            <a:avLst/>
          </a:prstGeom>
        </p:spPr>
      </p:pic>
      <p:pic>
        <p:nvPicPr>
          <p:cNvPr id="6" name="Picture 5">
            <a:extLst>
              <a:ext uri="{FF2B5EF4-FFF2-40B4-BE49-F238E27FC236}">
                <a16:creationId xmlns:a16="http://schemas.microsoft.com/office/drawing/2014/main" id="{F4E16813-8AAA-C749-BC7B-4481F3490A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670" y="187819"/>
            <a:ext cx="7071722" cy="5388018"/>
          </a:xfrm>
          <a:prstGeom prst="rect">
            <a:avLst/>
          </a:prstGeom>
        </p:spPr>
      </p:pic>
    </p:spTree>
    <p:extLst>
      <p:ext uri="{BB962C8B-B14F-4D97-AF65-F5344CB8AC3E}">
        <p14:creationId xmlns:p14="http://schemas.microsoft.com/office/powerpoint/2010/main" val="816536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Овал 6">
            <a:extLst>
              <a:ext uri="{FF2B5EF4-FFF2-40B4-BE49-F238E27FC236}">
                <a16:creationId xmlns:a16="http://schemas.microsoft.com/office/drawing/2014/main" id="{2E99C291-A99E-C742-BDB4-B804EF544897}"/>
              </a:ext>
            </a:extLst>
          </p:cNvPr>
          <p:cNvSpPr/>
          <p:nvPr/>
        </p:nvSpPr>
        <p:spPr>
          <a:xfrm>
            <a:off x="8710613" y="6381750"/>
            <a:ext cx="433387" cy="476250"/>
          </a:xfrm>
          <a:prstGeom prst="ellipse">
            <a:avLst/>
          </a:prstGeom>
          <a:no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uk-UA" sz="2400" dirty="0">
                <a:solidFill>
                  <a:schemeClr val="tx1"/>
                </a:solidFill>
                <a:latin typeface="Arial" panose="020B0604020202020204" pitchFamily="34" charset="0"/>
                <a:cs typeface="Arial" pitchFamily="34" charset="0"/>
              </a:rPr>
              <a:t>6</a:t>
            </a:r>
          </a:p>
        </p:txBody>
      </p:sp>
      <p:grpSp>
        <p:nvGrpSpPr>
          <p:cNvPr id="22" name="Group 21">
            <a:extLst>
              <a:ext uri="{FF2B5EF4-FFF2-40B4-BE49-F238E27FC236}">
                <a16:creationId xmlns:a16="http://schemas.microsoft.com/office/drawing/2014/main" id="{802F2E12-CC3B-FF4B-ADBD-696B868FB87B}"/>
              </a:ext>
            </a:extLst>
          </p:cNvPr>
          <p:cNvGrpSpPr>
            <a:grpSpLocks noChangeAspect="1"/>
          </p:cNvGrpSpPr>
          <p:nvPr/>
        </p:nvGrpSpPr>
        <p:grpSpPr>
          <a:xfrm>
            <a:off x="3950672" y="850737"/>
            <a:ext cx="4221728" cy="701551"/>
            <a:chOff x="5285854" y="8132228"/>
            <a:chExt cx="7298157" cy="1212780"/>
          </a:xfrm>
        </p:grpSpPr>
        <p:grpSp>
          <p:nvGrpSpPr>
            <p:cNvPr id="23" name="Group 22">
              <a:extLst>
                <a:ext uri="{FF2B5EF4-FFF2-40B4-BE49-F238E27FC236}">
                  <a16:creationId xmlns:a16="http://schemas.microsoft.com/office/drawing/2014/main" id="{9C9AEEFF-B5C8-C745-91EA-ED8EC22E9F28}"/>
                </a:ext>
              </a:extLst>
            </p:cNvPr>
            <p:cNvGrpSpPr/>
            <p:nvPr/>
          </p:nvGrpSpPr>
          <p:grpSpPr>
            <a:xfrm>
              <a:off x="6254617" y="8132228"/>
              <a:ext cx="6329394" cy="1212780"/>
              <a:chOff x="10214798" y="7613760"/>
              <a:chExt cx="6329394" cy="1212780"/>
            </a:xfrm>
          </p:grpSpPr>
          <p:sp>
            <p:nvSpPr>
              <p:cNvPr id="28" name="TextBox 27">
                <a:extLst>
                  <a:ext uri="{FF2B5EF4-FFF2-40B4-BE49-F238E27FC236}">
                    <a16:creationId xmlns:a16="http://schemas.microsoft.com/office/drawing/2014/main" id="{5F0A2865-CD62-EA45-AECD-1CFF43855E7E}"/>
                  </a:ext>
                </a:extLst>
              </p:cNvPr>
              <p:cNvSpPr txBox="1"/>
              <p:nvPr/>
            </p:nvSpPr>
            <p:spPr>
              <a:xfrm>
                <a:off x="10214798" y="7694342"/>
                <a:ext cx="3946753" cy="1117320"/>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Отримати дані про </a:t>
                </a:r>
              </a:p>
              <a:p>
                <a:pPr marL="571500" marR="0" lvl="0" indent="-571500" defTabSz="914400" eaLnBrk="1" fontAlgn="auto" latinLnBrk="0" hangingPunct="1">
                  <a:lnSpc>
                    <a:spcPct val="100000"/>
                  </a:lnSpc>
                  <a:spcBef>
                    <a:spcPts val="0"/>
                  </a:spcBef>
                  <a:spcAft>
                    <a:spcPts val="0"/>
                  </a:spcAft>
                  <a:buClrTx/>
                  <a:buSzTx/>
                  <a:buFontTx/>
                  <a:buNone/>
                  <a:tabLst/>
                  <a:defRPr/>
                </a:pPr>
                <a:r>
                  <a:rPr lang="uk-UA" kern="0" dirty="0">
                    <a:solidFill>
                      <a:prstClr val="black"/>
                    </a:solidFill>
                    <a:ea typeface="Helvetica Neue" charset="0"/>
                    <a:cs typeface="Arial" panose="020B0604020202020204" pitchFamily="34" charset="0"/>
                  </a:rPr>
                  <a:t>взаємодії протеїнів</a:t>
                </a:r>
                <a:endParaRPr kumimoji="0" lang="en-US" b="0" i="0" u="none" strike="noStrike" kern="0" cap="none" spc="0" normalizeH="0" baseline="0" noProof="0" dirty="0">
                  <a:ln>
                    <a:noFill/>
                  </a:ln>
                  <a:solidFill>
                    <a:prstClr val="black"/>
                  </a:solidFill>
                  <a:effectLst/>
                  <a:uLnTx/>
                  <a:uFillTx/>
                  <a:ea typeface="Helvetica Neue" charset="0"/>
                  <a:cs typeface="Arial" panose="020B0604020202020204" pitchFamily="34" charset="0"/>
                </a:endParaRPr>
              </a:p>
            </p:txBody>
          </p:sp>
          <p:pic>
            <p:nvPicPr>
              <p:cNvPr id="29" name="Content Placeholder 128">
                <a:extLst>
                  <a:ext uri="{FF2B5EF4-FFF2-40B4-BE49-F238E27FC236}">
                    <a16:creationId xmlns:a16="http://schemas.microsoft.com/office/drawing/2014/main" id="{A64ED174-2F89-C64E-AFF3-BFFA16A1170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07432" y="7613760"/>
                <a:ext cx="2336760" cy="1212780"/>
              </a:xfrm>
              <a:prstGeom prst="rect">
                <a:avLst/>
              </a:prstGeom>
            </p:spPr>
          </p:pic>
        </p:grpSp>
        <p:sp>
          <p:nvSpPr>
            <p:cNvPr id="26" name="Oval 25">
              <a:extLst>
                <a:ext uri="{FF2B5EF4-FFF2-40B4-BE49-F238E27FC236}">
                  <a16:creationId xmlns:a16="http://schemas.microsoft.com/office/drawing/2014/main" id="{459CA02B-29C0-3F4D-B3E5-8F5C419B793A}"/>
                </a:ext>
              </a:extLst>
            </p:cNvPr>
            <p:cNvSpPr/>
            <p:nvPr/>
          </p:nvSpPr>
          <p:spPr>
            <a:xfrm>
              <a:off x="5285854" y="8235917"/>
              <a:ext cx="903600" cy="903599"/>
            </a:xfrm>
            <a:prstGeom prst="ellipse">
              <a:avLst/>
            </a:prstGeom>
            <a:solidFill>
              <a:srgbClr val="F79646"/>
            </a:solidFill>
            <a:ln w="25400" cap="flat" cmpd="sng" algn="ctr">
              <a:solidFill>
                <a:srgbClr val="F7964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2600" b="0" i="0" u="none" strike="noStrike" kern="0" cap="none" spc="0" normalizeH="0" baseline="0" noProof="0" dirty="0">
                  <a:ln>
                    <a:noFill/>
                  </a:ln>
                  <a:solidFill>
                    <a:prstClr val="white"/>
                  </a:solidFill>
                  <a:effectLst/>
                  <a:uLnTx/>
                  <a:uFillTx/>
                  <a:ea typeface=""/>
                  <a:cs typeface="Arial" panose="020B0604020202020204" pitchFamily="34" charset="0"/>
                </a:rPr>
                <a:t>1</a:t>
              </a:r>
            </a:p>
          </p:txBody>
        </p:sp>
      </p:grpSp>
      <p:grpSp>
        <p:nvGrpSpPr>
          <p:cNvPr id="31" name="Group 30">
            <a:extLst>
              <a:ext uri="{FF2B5EF4-FFF2-40B4-BE49-F238E27FC236}">
                <a16:creationId xmlns:a16="http://schemas.microsoft.com/office/drawing/2014/main" id="{6D787804-4B26-4542-A8D9-A52AB0315342}"/>
              </a:ext>
            </a:extLst>
          </p:cNvPr>
          <p:cNvGrpSpPr>
            <a:grpSpLocks noChangeAspect="1"/>
          </p:cNvGrpSpPr>
          <p:nvPr/>
        </p:nvGrpSpPr>
        <p:grpSpPr>
          <a:xfrm>
            <a:off x="5427133" y="1628800"/>
            <a:ext cx="3465347" cy="1548496"/>
            <a:chOff x="6343042" y="10721624"/>
            <a:chExt cx="5525342" cy="2469007"/>
          </a:xfrm>
        </p:grpSpPr>
        <p:grpSp>
          <p:nvGrpSpPr>
            <p:cNvPr id="39" name="Group 38">
              <a:extLst>
                <a:ext uri="{FF2B5EF4-FFF2-40B4-BE49-F238E27FC236}">
                  <a16:creationId xmlns:a16="http://schemas.microsoft.com/office/drawing/2014/main" id="{4BE85367-7E1D-FE4D-99C0-B9E66836E06A}"/>
                </a:ext>
              </a:extLst>
            </p:cNvPr>
            <p:cNvGrpSpPr/>
            <p:nvPr/>
          </p:nvGrpSpPr>
          <p:grpSpPr>
            <a:xfrm>
              <a:off x="7336799" y="10721624"/>
              <a:ext cx="4531585" cy="2469007"/>
              <a:chOff x="1268809" y="12736559"/>
              <a:chExt cx="4531585" cy="2469007"/>
            </a:xfrm>
          </p:grpSpPr>
          <p:sp>
            <p:nvSpPr>
              <p:cNvPr id="41" name="TextBox 40">
                <a:extLst>
                  <a:ext uri="{FF2B5EF4-FFF2-40B4-BE49-F238E27FC236}">
                    <a16:creationId xmlns:a16="http://schemas.microsoft.com/office/drawing/2014/main" id="{FD363A06-7F88-1240-84AE-3DEA10B1921E}"/>
                  </a:ext>
                </a:extLst>
              </p:cNvPr>
              <p:cNvSpPr txBox="1"/>
              <p:nvPr/>
            </p:nvSpPr>
            <p:spPr>
              <a:xfrm>
                <a:off x="1268809" y="13733358"/>
                <a:ext cx="4531585" cy="1472208"/>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lang="uk-UA" kern="0" dirty="0">
                    <a:solidFill>
                      <a:prstClr val="black"/>
                    </a:solidFill>
                    <a:ea typeface="Helvetica Neue" charset="0"/>
                    <a:cs typeface="Arial" panose="020B0604020202020204" pitchFamily="34" charset="0"/>
                  </a:rPr>
                  <a:t>Застосувати                 </a:t>
                </a:r>
              </a:p>
              <a:p>
                <a:pPr marL="571500" marR="0" lvl="0" indent="-571500" defTabSz="914400" eaLnBrk="1" fontAlgn="auto" latinLnBrk="0" hangingPunct="1">
                  <a:lnSpc>
                    <a:spcPct val="100000"/>
                  </a:lnSpc>
                  <a:spcBef>
                    <a:spcPts val="0"/>
                  </a:spcBef>
                  <a:spcAft>
                    <a:spcPts val="0"/>
                  </a:spcAft>
                  <a:buClrTx/>
                  <a:buSzTx/>
                  <a:buFontTx/>
                  <a:buNone/>
                  <a:tabLst/>
                  <a:defRPr/>
                </a:pPr>
                <a:r>
                  <a:rPr lang="uk-UA" kern="0" dirty="0">
                    <a:solidFill>
                      <a:prstClr val="black"/>
                    </a:solidFill>
                    <a:ea typeface="Helvetica Neue" charset="0"/>
                    <a:cs typeface="Arial" panose="020B0604020202020204" pitchFamily="34" charset="0"/>
                  </a:rPr>
                  <a:t>щоб </a:t>
                </a: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знайти домени</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у білка</a:t>
                </a:r>
                <a:r>
                  <a:rPr lang="uk-UA" kern="0" dirty="0" err="1">
                    <a:solidFill>
                      <a:prstClr val="black"/>
                    </a:solidFill>
                    <a:ea typeface="Helvetica Neue" charset="0"/>
                    <a:cs typeface="Arial" panose="020B0604020202020204" pitchFamily="34" charset="0"/>
                  </a:rPr>
                  <a:t>х</a:t>
                </a:r>
                <a:r>
                  <a:rPr lang="uk-UA" kern="0" dirty="0">
                    <a:solidFill>
                      <a:prstClr val="black"/>
                    </a:solidFill>
                    <a:ea typeface="Helvetica Neue" charset="0"/>
                    <a:cs typeface="Arial" panose="020B0604020202020204" pitchFamily="34" charset="0"/>
                  </a:rPr>
                  <a:t> людини</a:t>
                </a:r>
                <a:endParaRPr kumimoji="0" lang="en-US" b="0" i="0" u="none" strike="noStrike" kern="0" cap="none" spc="0" normalizeH="0" baseline="0" noProof="0" dirty="0">
                  <a:ln>
                    <a:noFill/>
                  </a:ln>
                  <a:solidFill>
                    <a:prstClr val="black"/>
                  </a:solidFill>
                  <a:effectLst/>
                  <a:uLnTx/>
                  <a:uFillTx/>
                  <a:ea typeface="Helvetica Neue" charset="0"/>
                  <a:cs typeface="Arial" panose="020B0604020202020204" pitchFamily="34" charset="0"/>
                </a:endParaRPr>
              </a:p>
            </p:txBody>
          </p:sp>
          <p:pic>
            <p:nvPicPr>
              <p:cNvPr id="42" name="Picture 41">
                <a:extLst>
                  <a:ext uri="{FF2B5EF4-FFF2-40B4-BE49-F238E27FC236}">
                    <a16:creationId xmlns:a16="http://schemas.microsoft.com/office/drawing/2014/main" id="{DBEFEDB3-1C97-724C-BB5B-7D7DCE92788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38563" y="12736559"/>
                <a:ext cx="1892555" cy="1441947"/>
              </a:xfrm>
              <a:prstGeom prst="rect">
                <a:avLst/>
              </a:prstGeom>
            </p:spPr>
          </p:pic>
        </p:grpSp>
        <p:sp>
          <p:nvSpPr>
            <p:cNvPr id="40" name="Oval 39">
              <a:extLst>
                <a:ext uri="{FF2B5EF4-FFF2-40B4-BE49-F238E27FC236}">
                  <a16:creationId xmlns:a16="http://schemas.microsoft.com/office/drawing/2014/main" id="{8B773C28-7F1A-B24B-BB18-C59CC3778A93}"/>
                </a:ext>
              </a:extLst>
            </p:cNvPr>
            <p:cNvSpPr/>
            <p:nvPr/>
          </p:nvSpPr>
          <p:spPr>
            <a:xfrm>
              <a:off x="6343042" y="11711772"/>
              <a:ext cx="903599" cy="903599"/>
            </a:xfrm>
            <a:prstGeom prst="ellipse">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2600" b="0" i="0" u="none" strike="noStrike" kern="0" cap="none" spc="0" normalizeH="0" baseline="0" noProof="0" dirty="0">
                  <a:ln>
                    <a:noFill/>
                  </a:ln>
                  <a:solidFill>
                    <a:prstClr val="white"/>
                  </a:solidFill>
                  <a:effectLst/>
                  <a:uLnTx/>
                  <a:uFillTx/>
                  <a:ea typeface=""/>
                  <a:cs typeface="Arial" panose="020B0604020202020204" pitchFamily="34" charset="0"/>
                </a:rPr>
                <a:t>2</a:t>
              </a:r>
            </a:p>
          </p:txBody>
        </p:sp>
      </p:grpSp>
      <p:grpSp>
        <p:nvGrpSpPr>
          <p:cNvPr id="57" name="Group 56">
            <a:extLst>
              <a:ext uri="{FF2B5EF4-FFF2-40B4-BE49-F238E27FC236}">
                <a16:creationId xmlns:a16="http://schemas.microsoft.com/office/drawing/2014/main" id="{50B4388A-5E4E-6B49-A48B-5A568C9E98AF}"/>
              </a:ext>
            </a:extLst>
          </p:cNvPr>
          <p:cNvGrpSpPr>
            <a:grpSpLocks noChangeAspect="1"/>
          </p:cNvGrpSpPr>
          <p:nvPr/>
        </p:nvGrpSpPr>
        <p:grpSpPr>
          <a:xfrm>
            <a:off x="138928" y="411108"/>
            <a:ext cx="3352952" cy="2190818"/>
            <a:chOff x="1989973" y="9053117"/>
            <a:chExt cx="6474763" cy="4230609"/>
          </a:xfrm>
        </p:grpSpPr>
        <p:pic>
          <p:nvPicPr>
            <p:cNvPr id="58" name="Picture 57">
              <a:extLst>
                <a:ext uri="{FF2B5EF4-FFF2-40B4-BE49-F238E27FC236}">
                  <a16:creationId xmlns:a16="http://schemas.microsoft.com/office/drawing/2014/main" id="{1380E694-0EE7-804D-BF53-EC61FF13C69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89973" y="9053117"/>
              <a:ext cx="4339821" cy="2702922"/>
            </a:xfrm>
            <a:prstGeom prst="rect">
              <a:avLst/>
            </a:prstGeom>
          </p:spPr>
        </p:pic>
        <p:sp>
          <p:nvSpPr>
            <p:cNvPr id="59" name="TextBox 58">
              <a:extLst>
                <a:ext uri="{FF2B5EF4-FFF2-40B4-BE49-F238E27FC236}">
                  <a16:creationId xmlns:a16="http://schemas.microsoft.com/office/drawing/2014/main" id="{CCB294F5-238F-4444-8FC1-1AAB8BEC7CC4}"/>
                </a:ext>
              </a:extLst>
            </p:cNvPr>
            <p:cNvSpPr txBox="1"/>
            <p:nvPr/>
          </p:nvSpPr>
          <p:spPr>
            <a:xfrm>
              <a:off x="5446872" y="9387767"/>
              <a:ext cx="3017864" cy="1248107"/>
            </a:xfrm>
            <a:prstGeom prst="rect">
              <a:avLst/>
            </a:prstGeom>
            <a:solidFill>
              <a:srgbClr val="008CB5">
                <a:alpha val="7843"/>
              </a:srgbClr>
            </a:solidFill>
          </p:spPr>
          <p:txBody>
            <a:bodyPr wrap="square" rtlCol="0">
              <a:spAutoFit/>
            </a:bodyPr>
            <a:lstStyle/>
            <a:p>
              <a:pPr marL="571500" indent="-571500" fontAlgn="auto">
                <a:spcBef>
                  <a:spcPts val="0"/>
                </a:spcBef>
                <a:spcAft>
                  <a:spcPts val="0"/>
                </a:spcAft>
                <a:defRPr/>
              </a:pP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Глобулярні домени</a:t>
              </a:r>
              <a:endParaRPr kumimoji="0" lang="en-US" b="0" i="0" u="none" strike="noStrike" kern="0" cap="none" spc="0" normalizeH="0" baseline="0" noProof="0" dirty="0">
                <a:ln>
                  <a:noFill/>
                </a:ln>
                <a:solidFill>
                  <a:prstClr val="black"/>
                </a:solidFill>
                <a:effectLst/>
                <a:uLnTx/>
                <a:uFillTx/>
                <a:ea typeface="Helvetica Neue" charset="0"/>
                <a:cs typeface="Arial" panose="020B0604020202020204" pitchFamily="34" charset="0"/>
              </a:endParaRPr>
            </a:p>
          </p:txBody>
        </p:sp>
        <p:sp>
          <p:nvSpPr>
            <p:cNvPr id="60" name="TextBox 59">
              <a:extLst>
                <a:ext uri="{FF2B5EF4-FFF2-40B4-BE49-F238E27FC236}">
                  <a16:creationId xmlns:a16="http://schemas.microsoft.com/office/drawing/2014/main" id="{EB01462C-C272-6B43-8A4C-FFB38EAB850A}"/>
                </a:ext>
              </a:extLst>
            </p:cNvPr>
            <p:cNvSpPr txBox="1"/>
            <p:nvPr/>
          </p:nvSpPr>
          <p:spPr>
            <a:xfrm>
              <a:off x="2159936" y="12035620"/>
              <a:ext cx="2133242" cy="1248106"/>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Лін</a:t>
              </a:r>
              <a:r>
                <a:rPr lang="uk-UA" kern="0" dirty="0" err="1">
                  <a:solidFill>
                    <a:prstClr val="black"/>
                  </a:solidFill>
                  <a:ea typeface="Helvetica Neue" charset="0"/>
                  <a:cs typeface="Arial" panose="020B0604020202020204" pitchFamily="34" charset="0"/>
                </a:rPr>
                <a:t>ійний</a:t>
              </a:r>
              <a:endParaRPr lang="uk-UA" kern="0" dirty="0">
                <a:solidFill>
                  <a:prstClr val="black"/>
                </a:solidFill>
                <a:ea typeface="Helvetica Neue" charset="0"/>
                <a:cs typeface="Arial" panose="020B0604020202020204" pitchFamily="34" charset="0"/>
              </a:endParaRPr>
            </a:p>
            <a:p>
              <a:pPr marL="571500" marR="0" lvl="0" indent="-571500" defTabSz="914400" eaLnBrk="1" fontAlgn="auto" latinLnBrk="0" hangingPunct="1">
                <a:lnSpc>
                  <a:spcPct val="100000"/>
                </a:lnSpc>
                <a:spcBef>
                  <a:spcPts val="0"/>
                </a:spcBef>
                <a:spcAft>
                  <a:spcPts val="0"/>
                </a:spcAft>
                <a:buClrTx/>
                <a:buSzTx/>
                <a:buFontTx/>
                <a:buNone/>
                <a:tabLst/>
                <a:defRPr/>
              </a:pPr>
              <a:r>
                <a:rPr lang="uk-UA" kern="0" dirty="0">
                  <a:solidFill>
                    <a:prstClr val="black"/>
                  </a:solidFill>
                  <a:ea typeface="Helvetica Neue" charset="0"/>
                  <a:cs typeface="Arial" panose="020B0604020202020204" pitchFamily="34" charset="0"/>
                </a:rPr>
                <a:t>мотив</a:t>
              </a:r>
              <a:endParaRPr kumimoji="0" lang="en-US" b="0" i="0" u="none" strike="noStrike" kern="0" cap="none" spc="0" normalizeH="0" baseline="0" noProof="0" dirty="0">
                <a:ln>
                  <a:noFill/>
                </a:ln>
                <a:solidFill>
                  <a:prstClr val="black"/>
                </a:solidFill>
                <a:effectLst/>
                <a:uLnTx/>
                <a:uFillTx/>
                <a:ea typeface="Helvetica Neue" charset="0"/>
                <a:cs typeface="Arial" panose="020B0604020202020204" pitchFamily="34" charset="0"/>
              </a:endParaRPr>
            </a:p>
          </p:txBody>
        </p:sp>
        <p:cxnSp>
          <p:nvCxnSpPr>
            <p:cNvPr id="61" name="Straight Arrow Connector 60">
              <a:extLst>
                <a:ext uri="{FF2B5EF4-FFF2-40B4-BE49-F238E27FC236}">
                  <a16:creationId xmlns:a16="http://schemas.microsoft.com/office/drawing/2014/main" id="{A8B55F81-E066-8741-8DBA-0C2D88CE7263}"/>
                </a:ext>
              </a:extLst>
            </p:cNvPr>
            <p:cNvCxnSpPr>
              <a:cxnSpLocks/>
            </p:cNvCxnSpPr>
            <p:nvPr/>
          </p:nvCxnSpPr>
          <p:spPr>
            <a:xfrm flipV="1">
              <a:off x="3319811" y="11447808"/>
              <a:ext cx="1143089" cy="587812"/>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cxnSp>
          <p:nvCxnSpPr>
            <p:cNvPr id="62" name="Straight Arrow Connector 61">
              <a:extLst>
                <a:ext uri="{FF2B5EF4-FFF2-40B4-BE49-F238E27FC236}">
                  <a16:creationId xmlns:a16="http://schemas.microsoft.com/office/drawing/2014/main" id="{8983E1C3-1977-0E4D-BE9A-5B9DF974459E}"/>
                </a:ext>
              </a:extLst>
            </p:cNvPr>
            <p:cNvCxnSpPr>
              <a:cxnSpLocks/>
            </p:cNvCxnSpPr>
            <p:nvPr/>
          </p:nvCxnSpPr>
          <p:spPr>
            <a:xfrm flipH="1">
              <a:off x="5010871" y="10228197"/>
              <a:ext cx="1035979" cy="479715"/>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cxnSp>
          <p:nvCxnSpPr>
            <p:cNvPr id="63" name="Straight Arrow Connector 62">
              <a:extLst>
                <a:ext uri="{FF2B5EF4-FFF2-40B4-BE49-F238E27FC236}">
                  <a16:creationId xmlns:a16="http://schemas.microsoft.com/office/drawing/2014/main" id="{DCD4A17C-A3E3-C04B-834E-1EE40134D503}"/>
                </a:ext>
              </a:extLst>
            </p:cNvPr>
            <p:cNvCxnSpPr>
              <a:cxnSpLocks/>
            </p:cNvCxnSpPr>
            <p:nvPr/>
          </p:nvCxnSpPr>
          <p:spPr>
            <a:xfrm flipH="1">
              <a:off x="5881164" y="10228197"/>
              <a:ext cx="716909" cy="623133"/>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grpSp>
      <p:grpSp>
        <p:nvGrpSpPr>
          <p:cNvPr id="10" name="Group 9">
            <a:extLst>
              <a:ext uri="{FF2B5EF4-FFF2-40B4-BE49-F238E27FC236}">
                <a16:creationId xmlns:a16="http://schemas.microsoft.com/office/drawing/2014/main" id="{98D1B735-9EC6-6B42-BDF4-E48351A039D3}"/>
              </a:ext>
            </a:extLst>
          </p:cNvPr>
          <p:cNvGrpSpPr/>
          <p:nvPr/>
        </p:nvGrpSpPr>
        <p:grpSpPr>
          <a:xfrm>
            <a:off x="107504" y="1700808"/>
            <a:ext cx="4996855" cy="3216801"/>
            <a:chOff x="220138" y="1850846"/>
            <a:chExt cx="4996855" cy="3216801"/>
          </a:xfrm>
        </p:grpSpPr>
        <p:grpSp>
          <p:nvGrpSpPr>
            <p:cNvPr id="46" name="Group 45">
              <a:extLst>
                <a:ext uri="{FF2B5EF4-FFF2-40B4-BE49-F238E27FC236}">
                  <a16:creationId xmlns:a16="http://schemas.microsoft.com/office/drawing/2014/main" id="{C0BC682E-1B36-3345-9394-BB2F5FBC28EC}"/>
                </a:ext>
              </a:extLst>
            </p:cNvPr>
            <p:cNvGrpSpPr/>
            <p:nvPr/>
          </p:nvGrpSpPr>
          <p:grpSpPr>
            <a:xfrm>
              <a:off x="220138" y="3106120"/>
              <a:ext cx="2891533" cy="1754326"/>
              <a:chOff x="7781496" y="11546054"/>
              <a:chExt cx="5166191" cy="3134387"/>
            </a:xfrm>
          </p:grpSpPr>
          <p:sp>
            <p:nvSpPr>
              <p:cNvPr id="47" name="TextBox 46">
                <a:extLst>
                  <a:ext uri="{FF2B5EF4-FFF2-40B4-BE49-F238E27FC236}">
                    <a16:creationId xmlns:a16="http://schemas.microsoft.com/office/drawing/2014/main" id="{CC85EEC6-9A84-4A41-A892-6ED4CA39BE8F}"/>
                  </a:ext>
                </a:extLst>
              </p:cNvPr>
              <p:cNvSpPr txBox="1"/>
              <p:nvPr/>
            </p:nvSpPr>
            <p:spPr>
              <a:xfrm>
                <a:off x="8777930" y="11546054"/>
                <a:ext cx="4169757" cy="3134387"/>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Передбачити</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домени що,</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ймовірно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опосередковують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взаємодію з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вірусним білком</a:t>
                </a:r>
                <a:endParaRPr kumimoji="0" lang="en-US" b="0" i="0" u="none" strike="noStrike" kern="0" cap="none" spc="0" normalizeH="0" noProof="0" dirty="0">
                  <a:ln>
                    <a:noFill/>
                  </a:ln>
                  <a:solidFill>
                    <a:prstClr val="black"/>
                  </a:solidFill>
                  <a:effectLst/>
                  <a:uLnTx/>
                  <a:uFillTx/>
                  <a:ea typeface="Helvetica Neue" charset="0"/>
                  <a:cs typeface="Arial" panose="020B0604020202020204" pitchFamily="34" charset="0"/>
                </a:endParaRPr>
              </a:p>
            </p:txBody>
          </p:sp>
          <p:sp>
            <p:nvSpPr>
              <p:cNvPr id="48" name="Oval 47">
                <a:extLst>
                  <a:ext uri="{FF2B5EF4-FFF2-40B4-BE49-F238E27FC236}">
                    <a16:creationId xmlns:a16="http://schemas.microsoft.com/office/drawing/2014/main" id="{704E17EC-FDA5-AC42-AE2D-EAA8C83C7AB5}"/>
                  </a:ext>
                </a:extLst>
              </p:cNvPr>
              <p:cNvSpPr/>
              <p:nvPr/>
            </p:nvSpPr>
            <p:spPr>
              <a:xfrm>
                <a:off x="7781496" y="11822521"/>
                <a:ext cx="903599" cy="903599"/>
              </a:xfrm>
              <a:prstGeom prst="ellipse">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2600" b="0" i="0" u="none" strike="noStrike" kern="0" cap="none" spc="0" normalizeH="0" baseline="0" noProof="0" dirty="0">
                    <a:ln>
                      <a:noFill/>
                    </a:ln>
                    <a:solidFill>
                      <a:prstClr val="white"/>
                    </a:solidFill>
                    <a:effectLst/>
                    <a:uLnTx/>
                    <a:uFillTx/>
                    <a:ea typeface=""/>
                    <a:cs typeface="Arial" panose="020B0604020202020204" pitchFamily="34" charset="0"/>
                  </a:rPr>
                  <a:t>3</a:t>
                </a:r>
              </a:p>
            </p:txBody>
          </p:sp>
        </p:grpSp>
        <p:pic>
          <p:nvPicPr>
            <p:cNvPr id="6" name="Picture 5">
              <a:extLst>
                <a:ext uri="{FF2B5EF4-FFF2-40B4-BE49-F238E27FC236}">
                  <a16:creationId xmlns:a16="http://schemas.microsoft.com/office/drawing/2014/main" id="{C2D6161D-C318-CC46-96A2-D09F7D96A4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0930" y="1850846"/>
              <a:ext cx="2406063" cy="3216801"/>
            </a:xfrm>
            <a:prstGeom prst="rect">
              <a:avLst/>
            </a:prstGeom>
          </p:spPr>
        </p:pic>
      </p:grpSp>
    </p:spTree>
    <p:extLst>
      <p:ext uri="{BB962C8B-B14F-4D97-AF65-F5344CB8AC3E}">
        <p14:creationId xmlns:p14="http://schemas.microsoft.com/office/powerpoint/2010/main" val="105964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TextBox 1">
            <a:extLst>
              <a:ext uri="{FF2B5EF4-FFF2-40B4-BE49-F238E27FC236}">
                <a16:creationId xmlns:a16="http://schemas.microsoft.com/office/drawing/2014/main" id="{D01D3C07-CB61-1F46-A0AF-3A7779FED3E2}"/>
              </a:ext>
            </a:extLst>
          </p:cNvPr>
          <p:cNvSpPr txBox="1">
            <a:spLocks noChangeArrowheads="1"/>
          </p:cNvSpPr>
          <p:nvPr/>
        </p:nvSpPr>
        <p:spPr bwMode="auto">
          <a:xfrm>
            <a:off x="642938" y="5927725"/>
            <a:ext cx="7961510" cy="496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pPr>
            <a:r>
              <a:rPr lang="uk-UA" altLang="en-US" sz="2000" dirty="0">
                <a:cs typeface="Arial" panose="020B0604020202020204" pitchFamily="34" charset="0"/>
              </a:rPr>
              <a:t>Рис. 4. </a:t>
            </a:r>
            <a:r>
              <a:rPr lang="uk-UA" altLang="en-US" sz="2000" b="1" dirty="0">
                <a:cs typeface="Arial" panose="020B0604020202020204" pitchFamily="34" charset="0"/>
              </a:rPr>
              <a:t>Схема методу визначення доменів</a:t>
            </a:r>
          </a:p>
        </p:txBody>
      </p:sp>
      <p:sp>
        <p:nvSpPr>
          <p:cNvPr id="27" name="Овал 26">
            <a:extLst>
              <a:ext uri="{FF2B5EF4-FFF2-40B4-BE49-F238E27FC236}">
                <a16:creationId xmlns:a16="http://schemas.microsoft.com/office/drawing/2014/main" id="{CC42B17D-4829-F64C-9146-778F9D104960}"/>
              </a:ext>
            </a:extLst>
          </p:cNvPr>
          <p:cNvSpPr/>
          <p:nvPr/>
        </p:nvSpPr>
        <p:spPr>
          <a:xfrm>
            <a:off x="8710613" y="6215063"/>
            <a:ext cx="433387" cy="476250"/>
          </a:xfrm>
          <a:prstGeom prst="ellipse">
            <a:avLst/>
          </a:prstGeom>
          <a:no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uk-UA" sz="2400" dirty="0">
                <a:solidFill>
                  <a:schemeClr val="tx1"/>
                </a:solidFill>
                <a:latin typeface="Arial" panose="020B0604020202020204" pitchFamily="34" charset="0"/>
                <a:cs typeface="Arial" panose="020B0604020202020204" pitchFamily="34" charset="0"/>
              </a:rPr>
              <a:t>3</a:t>
            </a:r>
          </a:p>
        </p:txBody>
      </p:sp>
      <p:pic>
        <p:nvPicPr>
          <p:cNvPr id="23" name="Picture 22">
            <a:extLst>
              <a:ext uri="{FF2B5EF4-FFF2-40B4-BE49-F238E27FC236}">
                <a16:creationId xmlns:a16="http://schemas.microsoft.com/office/drawing/2014/main" id="{E1FC8AD7-0422-6E49-9935-2F9E68A47ED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5616" y="1417753"/>
            <a:ext cx="1505634" cy="1147151"/>
          </a:xfrm>
          <a:prstGeom prst="rect">
            <a:avLst/>
          </a:prstGeom>
        </p:spPr>
      </p:pic>
      <p:pic>
        <p:nvPicPr>
          <p:cNvPr id="24" name="Picture 23">
            <a:extLst>
              <a:ext uri="{FF2B5EF4-FFF2-40B4-BE49-F238E27FC236}">
                <a16:creationId xmlns:a16="http://schemas.microsoft.com/office/drawing/2014/main" id="{14FCE3D5-0458-774C-BEDE-8A420BF312C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187273" y="621726"/>
            <a:ext cx="1003300" cy="1651000"/>
          </a:xfrm>
          <a:prstGeom prst="rect">
            <a:avLst/>
          </a:prstGeom>
        </p:spPr>
      </p:pic>
      <p:sp>
        <p:nvSpPr>
          <p:cNvPr id="25" name="TextBox 24">
            <a:extLst>
              <a:ext uri="{FF2B5EF4-FFF2-40B4-BE49-F238E27FC236}">
                <a16:creationId xmlns:a16="http://schemas.microsoft.com/office/drawing/2014/main" id="{216D3E80-8A45-E347-BEA0-AC93649E541F}"/>
              </a:ext>
            </a:extLst>
          </p:cNvPr>
          <p:cNvSpPr txBox="1"/>
          <p:nvPr/>
        </p:nvSpPr>
        <p:spPr>
          <a:xfrm>
            <a:off x="4096646" y="756344"/>
            <a:ext cx="4953427" cy="954107"/>
          </a:xfrm>
          <a:prstGeom prst="rect">
            <a:avLst/>
          </a:prstGeom>
          <a:noFill/>
        </p:spPr>
        <p:txBody>
          <a:bodyPr wrap="square" rtlCol="0">
            <a:spAutoFit/>
          </a:bodyPr>
          <a:lstStyle/>
          <a:p>
            <a:r>
              <a:rPr lang="en-US" sz="2800" dirty="0">
                <a:ea typeface="Helvetica Neue" charset="0"/>
                <a:cs typeface="Arial" panose="020B0604020202020204" pitchFamily="34" charset="0"/>
              </a:rPr>
              <a:t>4538 </a:t>
            </a:r>
            <a:r>
              <a:rPr lang="uk-UA" sz="2800" dirty="0">
                <a:ea typeface="Helvetica Neue" charset="0"/>
                <a:cs typeface="Arial" panose="020B0604020202020204" pitchFamily="34" charset="0"/>
              </a:rPr>
              <a:t>білків людини, що взаємодіють з вірусними</a:t>
            </a:r>
            <a:endParaRPr lang="en-US" sz="2800" dirty="0">
              <a:ea typeface="Helvetica Neue" charset="0"/>
              <a:cs typeface="Arial" panose="020B0604020202020204" pitchFamily="34" charset="0"/>
            </a:endParaRPr>
          </a:p>
        </p:txBody>
      </p:sp>
      <p:sp>
        <p:nvSpPr>
          <p:cNvPr id="28" name="TextBox 27">
            <a:extLst>
              <a:ext uri="{FF2B5EF4-FFF2-40B4-BE49-F238E27FC236}">
                <a16:creationId xmlns:a16="http://schemas.microsoft.com/office/drawing/2014/main" id="{F320EA6B-6EED-194B-A21F-AF8DDF5069AD}"/>
              </a:ext>
            </a:extLst>
          </p:cNvPr>
          <p:cNvSpPr txBox="1"/>
          <p:nvPr/>
        </p:nvSpPr>
        <p:spPr>
          <a:xfrm>
            <a:off x="6148811" y="2090206"/>
            <a:ext cx="2633472" cy="954107"/>
          </a:xfrm>
          <a:prstGeom prst="rect">
            <a:avLst/>
          </a:prstGeom>
          <a:noFill/>
        </p:spPr>
        <p:txBody>
          <a:bodyPr wrap="square" rtlCol="0">
            <a:spAutoFit/>
          </a:bodyPr>
          <a:lstStyle/>
          <a:p>
            <a:r>
              <a:rPr lang="is-IS" sz="2800" dirty="0">
                <a:ea typeface="Helvetica Neue" charset="0"/>
                <a:cs typeface="Arial" panose="020B0604020202020204" pitchFamily="34" charset="0"/>
              </a:rPr>
              <a:t>2858 </a:t>
            </a:r>
            <a:r>
              <a:rPr lang="uk-UA" sz="2800" dirty="0">
                <a:ea typeface="Helvetica Neue" charset="0"/>
                <a:cs typeface="Arial" panose="020B0604020202020204" pitchFamily="34" charset="0"/>
              </a:rPr>
              <a:t>доменів</a:t>
            </a:r>
            <a:endParaRPr lang="is-IS" sz="2800" dirty="0">
              <a:ea typeface="Helvetica Neue" charset="0"/>
              <a:cs typeface="Arial" panose="020B0604020202020204" pitchFamily="34" charset="0"/>
            </a:endParaRPr>
          </a:p>
          <a:p>
            <a:r>
              <a:rPr lang="is-IS" sz="2800" dirty="0">
                <a:ea typeface="Helvetica Neue" charset="0"/>
                <a:cs typeface="Arial" panose="020B0604020202020204" pitchFamily="34" charset="0"/>
              </a:rPr>
              <a:t>1961 </a:t>
            </a:r>
            <a:r>
              <a:rPr lang="uk-UA" sz="2800" dirty="0">
                <a:ea typeface="Helvetica Neue" charset="0"/>
                <a:cs typeface="Arial" panose="020B0604020202020204" pitchFamily="34" charset="0"/>
              </a:rPr>
              <a:t>в</a:t>
            </a:r>
            <a:r>
              <a:rPr lang="is-IS" sz="2800" dirty="0">
                <a:ea typeface="Helvetica Neue" charset="0"/>
                <a:cs typeface="Arial" panose="020B0604020202020204" pitchFamily="34" charset="0"/>
              </a:rPr>
              <a:t> Pfam</a:t>
            </a:r>
            <a:endParaRPr lang="en-US" sz="2800" dirty="0">
              <a:ea typeface="Helvetica Neue" charset="0"/>
              <a:cs typeface="Arial" panose="020B0604020202020204" pitchFamily="34" charset="0"/>
            </a:endParaRPr>
          </a:p>
        </p:txBody>
      </p:sp>
      <p:sp>
        <p:nvSpPr>
          <p:cNvPr id="29" name="Rectangle 28">
            <a:extLst>
              <a:ext uri="{FF2B5EF4-FFF2-40B4-BE49-F238E27FC236}">
                <a16:creationId xmlns:a16="http://schemas.microsoft.com/office/drawing/2014/main" id="{ADE5E16A-D73A-D242-BDE4-39A3F105BC13}"/>
              </a:ext>
            </a:extLst>
          </p:cNvPr>
          <p:cNvSpPr/>
          <p:nvPr/>
        </p:nvSpPr>
        <p:spPr>
          <a:xfrm>
            <a:off x="761239" y="3770584"/>
            <a:ext cx="7540930" cy="923330"/>
          </a:xfrm>
          <a:prstGeom prst="rect">
            <a:avLst/>
          </a:prstGeom>
        </p:spPr>
        <p:txBody>
          <a:bodyPr wrap="square">
            <a:spAutoFit/>
          </a:bodyPr>
          <a:lstStyle/>
          <a:p>
            <a:r>
              <a:rPr lang="uk-UA" dirty="0">
                <a:solidFill>
                  <a:srgbClr val="222222"/>
                </a:solidFill>
                <a:ea typeface="Helvetica Neue" charset="0"/>
                <a:cs typeface="Arial" panose="020B0604020202020204" pitchFamily="34" charset="0"/>
              </a:rPr>
              <a:t>Домени - це відмінні функціональні, структурні або одиниці послідовності, які можуть існувати в різних біологічних контекстах. Відповідність запису </a:t>
            </a:r>
            <a:r>
              <a:rPr lang="en-US" dirty="0" err="1">
                <a:solidFill>
                  <a:srgbClr val="222222"/>
                </a:solidFill>
                <a:ea typeface="Helvetica Neue" charset="0"/>
                <a:cs typeface="Arial" panose="020B0604020202020204" pitchFamily="34" charset="0"/>
              </a:rPr>
              <a:t>InterPro</a:t>
            </a:r>
            <a:r>
              <a:rPr lang="en-US" dirty="0">
                <a:solidFill>
                  <a:srgbClr val="222222"/>
                </a:solidFill>
                <a:ea typeface="Helvetica Neue" charset="0"/>
                <a:cs typeface="Arial" panose="020B0604020202020204" pitchFamily="34" charset="0"/>
              </a:rPr>
              <a:t> </a:t>
            </a:r>
            <a:r>
              <a:rPr lang="uk-UA" dirty="0">
                <a:solidFill>
                  <a:srgbClr val="222222"/>
                </a:solidFill>
                <a:ea typeface="Helvetica Neue" charset="0"/>
                <a:cs typeface="Arial" panose="020B0604020202020204" pitchFamily="34" charset="0"/>
              </a:rPr>
              <a:t>цього типу вказує на наявність домену.</a:t>
            </a:r>
            <a:endParaRPr lang="en-US" dirty="0">
              <a:ea typeface="Helvetica Neue" charset="0"/>
              <a:cs typeface="Arial" panose="020B0604020202020204" pitchFamily="34" charset="0"/>
            </a:endParaRPr>
          </a:p>
        </p:txBody>
      </p:sp>
      <p:sp>
        <p:nvSpPr>
          <p:cNvPr id="30" name="TextBox 29">
            <a:extLst>
              <a:ext uri="{FF2B5EF4-FFF2-40B4-BE49-F238E27FC236}">
                <a16:creationId xmlns:a16="http://schemas.microsoft.com/office/drawing/2014/main" id="{2F6DADA2-0EDB-0842-934C-6B0C72DC821B}"/>
              </a:ext>
            </a:extLst>
          </p:cNvPr>
          <p:cNvSpPr txBox="1"/>
          <p:nvPr/>
        </p:nvSpPr>
        <p:spPr>
          <a:xfrm>
            <a:off x="761239" y="4799030"/>
            <a:ext cx="7949374" cy="1138773"/>
          </a:xfrm>
          <a:prstGeom prst="rect">
            <a:avLst/>
          </a:prstGeom>
          <a:noFill/>
        </p:spPr>
        <p:txBody>
          <a:bodyPr wrap="square" rtlCol="0">
            <a:spAutoFit/>
          </a:bodyPr>
          <a:lstStyle/>
          <a:p>
            <a:r>
              <a:rPr lang="uk-UA" sz="2200" dirty="0">
                <a:ea typeface="Helvetica Neue" charset="0"/>
                <a:cs typeface="Arial" panose="020B0604020202020204" pitchFamily="34" charset="0"/>
              </a:rPr>
              <a:t>Бази даних, що входять до </a:t>
            </a:r>
            <a:r>
              <a:rPr lang="en-GB" sz="2200" dirty="0" err="1">
                <a:ea typeface="Helvetica Neue" charset="0"/>
                <a:cs typeface="Arial" panose="020B0604020202020204" pitchFamily="34" charset="0"/>
              </a:rPr>
              <a:t>InterPro</a:t>
            </a:r>
            <a:r>
              <a:rPr lang="uk-UA" sz="2200" dirty="0">
                <a:ea typeface="Helvetica Neue" charset="0"/>
                <a:cs typeface="Arial" panose="020B0604020202020204" pitchFamily="34" charset="0"/>
              </a:rPr>
              <a:t>: </a:t>
            </a:r>
            <a:r>
              <a:rPr lang="en-US" sz="2200" dirty="0">
                <a:ea typeface="Helvetica Neue" charset="0"/>
                <a:cs typeface="Arial" panose="020B0604020202020204" pitchFamily="34" charset="0"/>
              </a:rPr>
              <a:t>CATH-Gene3D, CDD, HAMAP, PANTHER, </a:t>
            </a:r>
            <a:r>
              <a:rPr lang="en-US" sz="2200" dirty="0" err="1">
                <a:ea typeface="Helvetica Neue" charset="0"/>
                <a:cs typeface="Arial" panose="020B0604020202020204" pitchFamily="34" charset="0"/>
              </a:rPr>
              <a:t>Pfam</a:t>
            </a:r>
            <a:r>
              <a:rPr lang="en-US" sz="2200" dirty="0">
                <a:ea typeface="Helvetica Neue" charset="0"/>
                <a:cs typeface="Arial" panose="020B0604020202020204" pitchFamily="34" charset="0"/>
              </a:rPr>
              <a:t>, PIRSF, PRINTS, </a:t>
            </a:r>
            <a:r>
              <a:rPr lang="en-US" sz="2200" dirty="0" err="1">
                <a:ea typeface="Helvetica Neue" charset="0"/>
                <a:cs typeface="Arial" panose="020B0604020202020204" pitchFamily="34" charset="0"/>
              </a:rPr>
              <a:t>ProDom</a:t>
            </a:r>
            <a:r>
              <a:rPr lang="en-US" sz="2200" dirty="0">
                <a:ea typeface="Helvetica Neue" charset="0"/>
                <a:cs typeface="Arial" panose="020B0604020202020204" pitchFamily="34" charset="0"/>
              </a:rPr>
              <a:t>, PROSITE, SFLD, SMART, SUPERFAMILY, TIGRFAMs</a:t>
            </a:r>
          </a:p>
        </p:txBody>
      </p:sp>
      <p:cxnSp>
        <p:nvCxnSpPr>
          <p:cNvPr id="31" name="Straight Arrow Connector 30">
            <a:extLst>
              <a:ext uri="{FF2B5EF4-FFF2-40B4-BE49-F238E27FC236}">
                <a16:creationId xmlns:a16="http://schemas.microsoft.com/office/drawing/2014/main" id="{0C32F18C-0D08-CA4F-95EB-E9739FEF888A}"/>
              </a:ext>
            </a:extLst>
          </p:cNvPr>
          <p:cNvCxnSpPr>
            <a:endCxn id="28" idx="1"/>
          </p:cNvCxnSpPr>
          <p:nvPr/>
        </p:nvCxnSpPr>
        <p:spPr bwMode="auto">
          <a:xfrm>
            <a:off x="4096646" y="1710451"/>
            <a:ext cx="2052165" cy="856809"/>
          </a:xfrm>
          <a:prstGeom prst="straightConnector1">
            <a:avLst/>
          </a:prstGeom>
          <a:solidFill>
            <a:schemeClr val="accent1"/>
          </a:solidFill>
          <a:ln w="762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645783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1">
            <a:extLst>
              <a:ext uri="{FF2B5EF4-FFF2-40B4-BE49-F238E27FC236}">
                <a16:creationId xmlns:a16="http://schemas.microsoft.com/office/drawing/2014/main" id="{D01D3C07-CB61-1F46-A0AF-3A7779FED3E2}"/>
              </a:ext>
            </a:extLst>
          </p:cNvPr>
          <p:cNvSpPr txBox="1">
            <a:spLocks noChangeArrowheads="1"/>
          </p:cNvSpPr>
          <p:nvPr/>
        </p:nvSpPr>
        <p:spPr bwMode="auto">
          <a:xfrm>
            <a:off x="642938" y="5927725"/>
            <a:ext cx="796151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uk-UA" altLang="en-US" sz="2000" dirty="0">
                <a:cs typeface="Arial" panose="020B0604020202020204" pitchFamily="34" charset="0"/>
              </a:rPr>
              <a:t>Рис. 3. </a:t>
            </a:r>
            <a:r>
              <a:rPr lang="uk-UA" altLang="en-US" sz="2000" b="1" dirty="0">
                <a:cs typeface="Arial" panose="020B0604020202020204" pitchFamily="34" charset="0"/>
              </a:rPr>
              <a:t>Схема методу визначення доменів, що ймовірно опосередковують взаємодію</a:t>
            </a:r>
          </a:p>
        </p:txBody>
      </p:sp>
      <p:sp>
        <p:nvSpPr>
          <p:cNvPr id="27" name="Овал 26">
            <a:extLst>
              <a:ext uri="{FF2B5EF4-FFF2-40B4-BE49-F238E27FC236}">
                <a16:creationId xmlns:a16="http://schemas.microsoft.com/office/drawing/2014/main" id="{CC42B17D-4829-F64C-9146-778F9D104960}"/>
              </a:ext>
            </a:extLst>
          </p:cNvPr>
          <p:cNvSpPr/>
          <p:nvPr/>
        </p:nvSpPr>
        <p:spPr>
          <a:xfrm>
            <a:off x="8710613" y="6215063"/>
            <a:ext cx="433387" cy="476250"/>
          </a:xfrm>
          <a:prstGeom prst="ellipse">
            <a:avLst/>
          </a:prstGeom>
          <a:no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sz="2400" dirty="0">
                <a:solidFill>
                  <a:schemeClr val="tx1"/>
                </a:solidFill>
                <a:latin typeface="Arial" panose="020B0604020202020204" pitchFamily="34" charset="0"/>
                <a:cs typeface="Arial" panose="020B0604020202020204" pitchFamily="34" charset="0"/>
              </a:rPr>
              <a:t>5</a:t>
            </a:r>
            <a:endParaRPr lang="uk-UA" sz="2400" dirty="0">
              <a:solidFill>
                <a:schemeClr val="tx1"/>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396528B-4C28-7941-9105-A8D9ECFBC0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7944" y="240269"/>
            <a:ext cx="4320480" cy="5776293"/>
          </a:xfrm>
          <a:prstGeom prst="rect">
            <a:avLst/>
          </a:prstGeom>
        </p:spPr>
      </p:pic>
      <p:grpSp>
        <p:nvGrpSpPr>
          <p:cNvPr id="11" name="Group 10">
            <a:extLst>
              <a:ext uri="{FF2B5EF4-FFF2-40B4-BE49-F238E27FC236}">
                <a16:creationId xmlns:a16="http://schemas.microsoft.com/office/drawing/2014/main" id="{B0018F3C-A98B-6C4F-8522-3238992D470F}"/>
              </a:ext>
            </a:extLst>
          </p:cNvPr>
          <p:cNvGrpSpPr>
            <a:grpSpLocks noChangeAspect="1"/>
          </p:cNvGrpSpPr>
          <p:nvPr/>
        </p:nvGrpSpPr>
        <p:grpSpPr>
          <a:xfrm>
            <a:off x="346179" y="2636912"/>
            <a:ext cx="3846359" cy="2749250"/>
            <a:chOff x="1989973" y="9053117"/>
            <a:chExt cx="5794386" cy="4141635"/>
          </a:xfrm>
        </p:grpSpPr>
        <p:pic>
          <p:nvPicPr>
            <p:cNvPr id="12" name="Picture 11">
              <a:extLst>
                <a:ext uri="{FF2B5EF4-FFF2-40B4-BE49-F238E27FC236}">
                  <a16:creationId xmlns:a16="http://schemas.microsoft.com/office/drawing/2014/main" id="{D80AEB87-5137-C04F-B52F-374DB80ACC0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89973" y="9053117"/>
              <a:ext cx="4339821" cy="2702922"/>
            </a:xfrm>
            <a:prstGeom prst="rect">
              <a:avLst/>
            </a:prstGeom>
          </p:spPr>
        </p:pic>
        <p:sp>
          <p:nvSpPr>
            <p:cNvPr id="13" name="TextBox 12">
              <a:extLst>
                <a:ext uri="{FF2B5EF4-FFF2-40B4-BE49-F238E27FC236}">
                  <a16:creationId xmlns:a16="http://schemas.microsoft.com/office/drawing/2014/main" id="{146216A9-72E3-2C4F-A760-237BF11E30D9}"/>
                </a:ext>
              </a:extLst>
            </p:cNvPr>
            <p:cNvSpPr txBox="1"/>
            <p:nvPr/>
          </p:nvSpPr>
          <p:spPr>
            <a:xfrm>
              <a:off x="4875228" y="9205318"/>
              <a:ext cx="2909131" cy="1159132"/>
            </a:xfrm>
            <a:prstGeom prst="rect">
              <a:avLst/>
            </a:prstGeom>
            <a:solidFill>
              <a:srgbClr val="008CB5">
                <a:alpha val="7843"/>
              </a:srgbClr>
            </a:solidFill>
          </p:spPr>
          <p:txBody>
            <a:bodyPr wrap="square" rtlCol="0">
              <a:spAutoFit/>
            </a:bodyPr>
            <a:lstStyle/>
            <a:p>
              <a:pPr marL="571500" indent="-571500" fontAlgn="auto">
                <a:spcBef>
                  <a:spcPts val="0"/>
                </a:spcBef>
                <a:spcAft>
                  <a:spcPts val="0"/>
                </a:spcAft>
                <a:defRPr/>
              </a:pPr>
              <a:r>
                <a:rPr kumimoji="0" lang="uk-UA" sz="2200"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Глобулярні </a:t>
              </a:r>
              <a:r>
                <a:rPr kumimoji="0" lang="en-US" sz="2200" b="0" i="0" u="none" strike="noStrike" kern="0" cap="none" spc="0" normalizeH="0" baseline="0" noProof="0" dirty="0">
                  <a:ln>
                    <a:noFill/>
                  </a:ln>
                  <a:solidFill>
                    <a:prstClr val="black"/>
                  </a:solidFill>
                  <a:effectLst/>
                  <a:uLnTx/>
                  <a:uFillTx/>
                  <a:ea typeface="Helvetica Neue" charset="0"/>
                  <a:cs typeface="Arial" panose="020B0604020202020204" pitchFamily="34" charset="0"/>
                </a:rPr>
                <a:t>   </a:t>
              </a:r>
            </a:p>
            <a:p>
              <a:pPr marL="571500" indent="-571500" algn="r" fontAlgn="auto">
                <a:spcBef>
                  <a:spcPts val="0"/>
                </a:spcBef>
                <a:spcAft>
                  <a:spcPts val="0"/>
                </a:spcAft>
                <a:defRPr/>
              </a:pPr>
              <a:r>
                <a:rPr kumimoji="0" lang="uk-UA" sz="2200"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домени</a:t>
              </a:r>
              <a:endParaRPr kumimoji="0" lang="en-US" sz="2200" b="0" i="0" u="none" strike="noStrike" kern="0" cap="none" spc="0" normalizeH="0" baseline="0" noProof="0" dirty="0">
                <a:ln>
                  <a:noFill/>
                </a:ln>
                <a:solidFill>
                  <a:prstClr val="black"/>
                </a:solidFill>
                <a:effectLst/>
                <a:uLnTx/>
                <a:uFillTx/>
                <a:ea typeface="Helvetica Neue" charset="0"/>
                <a:cs typeface="Arial" panose="020B0604020202020204" pitchFamily="34" charset="0"/>
              </a:endParaRPr>
            </a:p>
          </p:txBody>
        </p:sp>
        <p:sp>
          <p:nvSpPr>
            <p:cNvPr id="14" name="TextBox 13">
              <a:extLst>
                <a:ext uri="{FF2B5EF4-FFF2-40B4-BE49-F238E27FC236}">
                  <a16:creationId xmlns:a16="http://schemas.microsoft.com/office/drawing/2014/main" id="{35A21120-0C33-EA47-AB2A-41F39BDDF29B}"/>
                </a:ext>
              </a:extLst>
            </p:cNvPr>
            <p:cNvSpPr txBox="1"/>
            <p:nvPr/>
          </p:nvSpPr>
          <p:spPr>
            <a:xfrm>
              <a:off x="2159936" y="12035620"/>
              <a:ext cx="2133242" cy="1159132"/>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uk-UA" sz="2200"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Лін</a:t>
              </a:r>
              <a:r>
                <a:rPr lang="uk-UA" sz="2200" kern="0" dirty="0" err="1">
                  <a:solidFill>
                    <a:prstClr val="black"/>
                  </a:solidFill>
                  <a:ea typeface="Helvetica Neue" charset="0"/>
                  <a:cs typeface="Arial" panose="020B0604020202020204" pitchFamily="34" charset="0"/>
                </a:rPr>
                <a:t>ійний</a:t>
              </a:r>
              <a:endParaRPr lang="uk-UA" sz="2200" kern="0" dirty="0">
                <a:solidFill>
                  <a:prstClr val="black"/>
                </a:solidFill>
                <a:ea typeface="Helvetica Neue" charset="0"/>
                <a:cs typeface="Arial" panose="020B0604020202020204" pitchFamily="34" charset="0"/>
              </a:endParaRPr>
            </a:p>
            <a:p>
              <a:pPr marL="571500" marR="0" lvl="0" indent="-571500" defTabSz="914400" eaLnBrk="1" fontAlgn="auto" latinLnBrk="0" hangingPunct="1">
                <a:lnSpc>
                  <a:spcPct val="100000"/>
                </a:lnSpc>
                <a:spcBef>
                  <a:spcPts val="0"/>
                </a:spcBef>
                <a:spcAft>
                  <a:spcPts val="0"/>
                </a:spcAft>
                <a:buClrTx/>
                <a:buSzTx/>
                <a:buFontTx/>
                <a:buNone/>
                <a:tabLst/>
                <a:defRPr/>
              </a:pPr>
              <a:r>
                <a:rPr lang="uk-UA" sz="2200" kern="0" dirty="0">
                  <a:solidFill>
                    <a:prstClr val="black"/>
                  </a:solidFill>
                  <a:ea typeface="Helvetica Neue" charset="0"/>
                  <a:cs typeface="Arial" panose="020B0604020202020204" pitchFamily="34" charset="0"/>
                </a:rPr>
                <a:t>мотив</a:t>
              </a:r>
              <a:endParaRPr kumimoji="0" lang="en-US" sz="2200" b="0" i="0" u="none" strike="noStrike" kern="0" cap="none" spc="0" normalizeH="0" baseline="0" noProof="0" dirty="0">
                <a:ln>
                  <a:noFill/>
                </a:ln>
                <a:solidFill>
                  <a:prstClr val="black"/>
                </a:solidFill>
                <a:effectLst/>
                <a:uLnTx/>
                <a:uFillTx/>
                <a:ea typeface="Helvetica Neue" charset="0"/>
                <a:cs typeface="Arial" panose="020B0604020202020204" pitchFamily="34" charset="0"/>
              </a:endParaRPr>
            </a:p>
          </p:txBody>
        </p:sp>
        <p:cxnSp>
          <p:nvCxnSpPr>
            <p:cNvPr id="15" name="Straight Arrow Connector 14">
              <a:extLst>
                <a:ext uri="{FF2B5EF4-FFF2-40B4-BE49-F238E27FC236}">
                  <a16:creationId xmlns:a16="http://schemas.microsoft.com/office/drawing/2014/main" id="{11FE358E-45FF-2B42-A51D-86E0DE76976F}"/>
                </a:ext>
              </a:extLst>
            </p:cNvPr>
            <p:cNvCxnSpPr>
              <a:cxnSpLocks/>
            </p:cNvCxnSpPr>
            <p:nvPr/>
          </p:nvCxnSpPr>
          <p:spPr>
            <a:xfrm flipV="1">
              <a:off x="3319811" y="11447808"/>
              <a:ext cx="1143089" cy="587812"/>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cxnSp>
          <p:nvCxnSpPr>
            <p:cNvPr id="16" name="Straight Arrow Connector 15">
              <a:extLst>
                <a:ext uri="{FF2B5EF4-FFF2-40B4-BE49-F238E27FC236}">
                  <a16:creationId xmlns:a16="http://schemas.microsoft.com/office/drawing/2014/main" id="{AEDB6BFD-F91D-DC48-AB72-8455660ADAC8}"/>
                </a:ext>
              </a:extLst>
            </p:cNvPr>
            <p:cNvCxnSpPr>
              <a:cxnSpLocks/>
            </p:cNvCxnSpPr>
            <p:nvPr/>
          </p:nvCxnSpPr>
          <p:spPr>
            <a:xfrm flipH="1">
              <a:off x="4875228" y="9812459"/>
              <a:ext cx="571644" cy="704192"/>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cxnSp>
          <p:nvCxnSpPr>
            <p:cNvPr id="17" name="Straight Arrow Connector 16">
              <a:extLst>
                <a:ext uri="{FF2B5EF4-FFF2-40B4-BE49-F238E27FC236}">
                  <a16:creationId xmlns:a16="http://schemas.microsoft.com/office/drawing/2014/main" id="{D18A3B2D-1D7E-F849-96AC-656B6ADF554D}"/>
                </a:ext>
              </a:extLst>
            </p:cNvPr>
            <p:cNvCxnSpPr>
              <a:cxnSpLocks/>
            </p:cNvCxnSpPr>
            <p:nvPr/>
          </p:nvCxnSpPr>
          <p:spPr>
            <a:xfrm flipH="1">
              <a:off x="5752551" y="9920936"/>
              <a:ext cx="128613" cy="759340"/>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grpSp>
    </p:spTree>
    <p:extLst>
      <p:ext uri="{BB962C8B-B14F-4D97-AF65-F5344CB8AC3E}">
        <p14:creationId xmlns:p14="http://schemas.microsoft.com/office/powerpoint/2010/main" val="40656618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TextBox 1">
            <a:extLst>
              <a:ext uri="{FF2B5EF4-FFF2-40B4-BE49-F238E27FC236}">
                <a16:creationId xmlns:a16="http://schemas.microsoft.com/office/drawing/2014/main" id="{D01D3C07-CB61-1F46-A0AF-3A7779FED3E2}"/>
              </a:ext>
            </a:extLst>
          </p:cNvPr>
          <p:cNvSpPr txBox="1">
            <a:spLocks noChangeArrowheads="1"/>
          </p:cNvSpPr>
          <p:nvPr/>
        </p:nvSpPr>
        <p:spPr bwMode="auto">
          <a:xfrm>
            <a:off x="642938" y="5367274"/>
            <a:ext cx="7961510" cy="129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pPr>
            <a:r>
              <a:rPr lang="uk-UA" altLang="en-US" sz="2000" dirty="0">
                <a:cs typeface="Arial" panose="020B0604020202020204" pitchFamily="34" charset="0"/>
              </a:rPr>
              <a:t>Рис. </a:t>
            </a:r>
            <a:r>
              <a:rPr lang="en-US" altLang="en-US" sz="2000" dirty="0">
                <a:cs typeface="Arial" panose="020B0604020202020204" pitchFamily="34" charset="0"/>
              </a:rPr>
              <a:t>6</a:t>
            </a:r>
            <a:r>
              <a:rPr lang="uk-UA" altLang="en-US" sz="2000" dirty="0">
                <a:cs typeface="Arial" panose="020B0604020202020204" pitchFamily="34" charset="0"/>
              </a:rPr>
              <a:t>. </a:t>
            </a:r>
            <a:r>
              <a:rPr lang="uk-UA" b="1" dirty="0"/>
              <a:t>Графік щільності розподілу емпіричних значень </a:t>
            </a:r>
            <a:r>
              <a:rPr lang="uk-UA" b="1" dirty="0" err="1"/>
              <a:t>p-value</a:t>
            </a:r>
            <a:r>
              <a:rPr lang="uk-UA" b="1" dirty="0"/>
              <a:t> для відомих доменів, що зв'язують SLIM або для всіх інших доменів.</a:t>
            </a:r>
            <a:r>
              <a:rPr lang="uk-UA" dirty="0"/>
              <a:t> </a:t>
            </a:r>
            <a:r>
              <a:rPr lang="uk-UA" sz="1600" dirty="0"/>
              <a:t>Вісь </a:t>
            </a:r>
            <a:r>
              <a:rPr lang="uk-UA" sz="1600" dirty="0" err="1"/>
              <a:t>Х</a:t>
            </a:r>
            <a:r>
              <a:rPr lang="uk-UA" sz="1600" dirty="0"/>
              <a:t> показує значення </a:t>
            </a:r>
            <a:r>
              <a:rPr lang="uk-UA" sz="1600" dirty="0" err="1"/>
              <a:t>р-value</a:t>
            </a:r>
            <a:r>
              <a:rPr lang="uk-UA" sz="1600" dirty="0"/>
              <a:t>; вісь </a:t>
            </a:r>
            <a:r>
              <a:rPr lang="uk-UA" sz="1600" dirty="0" err="1"/>
              <a:t>Y</a:t>
            </a:r>
            <a:r>
              <a:rPr lang="uk-UA" sz="1600" dirty="0"/>
              <a:t> показує щільність розподілу. </a:t>
            </a:r>
            <a:endParaRPr lang="uk-UA" altLang="en-US" sz="1600" b="1" dirty="0">
              <a:cs typeface="Arial" panose="020B0604020202020204" pitchFamily="34" charset="0"/>
            </a:endParaRPr>
          </a:p>
        </p:txBody>
      </p:sp>
      <p:sp>
        <p:nvSpPr>
          <p:cNvPr id="27" name="Овал 26">
            <a:extLst>
              <a:ext uri="{FF2B5EF4-FFF2-40B4-BE49-F238E27FC236}">
                <a16:creationId xmlns:a16="http://schemas.microsoft.com/office/drawing/2014/main" id="{CC42B17D-4829-F64C-9146-778F9D104960}"/>
              </a:ext>
            </a:extLst>
          </p:cNvPr>
          <p:cNvSpPr/>
          <p:nvPr/>
        </p:nvSpPr>
        <p:spPr>
          <a:xfrm>
            <a:off x="8710613" y="6215063"/>
            <a:ext cx="433387" cy="476250"/>
          </a:xfrm>
          <a:prstGeom prst="ellipse">
            <a:avLst/>
          </a:prstGeom>
          <a:no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uk-UA" sz="2400" dirty="0">
                <a:solidFill>
                  <a:schemeClr val="tx1"/>
                </a:solidFill>
                <a:latin typeface="Arial" panose="020B0604020202020204" pitchFamily="34" charset="0"/>
                <a:cs typeface="Arial" panose="020B0604020202020204" pitchFamily="34" charset="0"/>
              </a:rPr>
              <a:t>3</a:t>
            </a:r>
          </a:p>
        </p:txBody>
      </p:sp>
      <p:pic>
        <p:nvPicPr>
          <p:cNvPr id="6" name="Picture 5">
            <a:extLst>
              <a:ext uri="{FF2B5EF4-FFF2-40B4-BE49-F238E27FC236}">
                <a16:creationId xmlns:a16="http://schemas.microsoft.com/office/drawing/2014/main" id="{8A202C77-FBFD-9742-ADDA-69F0470C8C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891714"/>
            <a:ext cx="5967413" cy="4475560"/>
          </a:xfrm>
          <a:prstGeom prst="rect">
            <a:avLst/>
          </a:prstGeom>
        </p:spPr>
      </p:pic>
    </p:spTree>
    <p:extLst>
      <p:ext uri="{BB962C8B-B14F-4D97-AF65-F5344CB8AC3E}">
        <p14:creationId xmlns:p14="http://schemas.microsoft.com/office/powerpoint/2010/main" val="3719054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Овал 6">
            <a:extLst>
              <a:ext uri="{FF2B5EF4-FFF2-40B4-BE49-F238E27FC236}">
                <a16:creationId xmlns:a16="http://schemas.microsoft.com/office/drawing/2014/main" id="{2E99C291-A99E-C742-BDB4-B804EF544897}"/>
              </a:ext>
            </a:extLst>
          </p:cNvPr>
          <p:cNvSpPr/>
          <p:nvPr/>
        </p:nvSpPr>
        <p:spPr>
          <a:xfrm>
            <a:off x="8710613" y="6381750"/>
            <a:ext cx="433387" cy="476250"/>
          </a:xfrm>
          <a:prstGeom prst="ellipse">
            <a:avLst/>
          </a:prstGeom>
          <a:no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uk-UA" sz="2400" dirty="0">
                <a:solidFill>
                  <a:schemeClr val="tx1"/>
                </a:solidFill>
                <a:latin typeface="Arial" panose="020B0604020202020204" pitchFamily="34" charset="0"/>
                <a:cs typeface="Arial" pitchFamily="34" charset="0"/>
              </a:rPr>
              <a:t>6</a:t>
            </a:r>
          </a:p>
        </p:txBody>
      </p:sp>
      <p:grpSp>
        <p:nvGrpSpPr>
          <p:cNvPr id="22" name="Group 21">
            <a:extLst>
              <a:ext uri="{FF2B5EF4-FFF2-40B4-BE49-F238E27FC236}">
                <a16:creationId xmlns:a16="http://schemas.microsoft.com/office/drawing/2014/main" id="{802F2E12-CC3B-FF4B-ADBD-696B868FB87B}"/>
              </a:ext>
            </a:extLst>
          </p:cNvPr>
          <p:cNvGrpSpPr>
            <a:grpSpLocks noChangeAspect="1"/>
          </p:cNvGrpSpPr>
          <p:nvPr/>
        </p:nvGrpSpPr>
        <p:grpSpPr>
          <a:xfrm>
            <a:off x="3950672" y="850737"/>
            <a:ext cx="4221728" cy="701551"/>
            <a:chOff x="5285854" y="8132228"/>
            <a:chExt cx="7298157" cy="1212780"/>
          </a:xfrm>
        </p:grpSpPr>
        <p:grpSp>
          <p:nvGrpSpPr>
            <p:cNvPr id="23" name="Group 22">
              <a:extLst>
                <a:ext uri="{FF2B5EF4-FFF2-40B4-BE49-F238E27FC236}">
                  <a16:creationId xmlns:a16="http://schemas.microsoft.com/office/drawing/2014/main" id="{9C9AEEFF-B5C8-C745-91EA-ED8EC22E9F28}"/>
                </a:ext>
              </a:extLst>
            </p:cNvPr>
            <p:cNvGrpSpPr/>
            <p:nvPr/>
          </p:nvGrpSpPr>
          <p:grpSpPr>
            <a:xfrm>
              <a:off x="6254617" y="8132228"/>
              <a:ext cx="6329394" cy="1212780"/>
              <a:chOff x="10214798" y="7613760"/>
              <a:chExt cx="6329394" cy="1212780"/>
            </a:xfrm>
          </p:grpSpPr>
          <p:sp>
            <p:nvSpPr>
              <p:cNvPr id="28" name="TextBox 27">
                <a:extLst>
                  <a:ext uri="{FF2B5EF4-FFF2-40B4-BE49-F238E27FC236}">
                    <a16:creationId xmlns:a16="http://schemas.microsoft.com/office/drawing/2014/main" id="{5F0A2865-CD62-EA45-AECD-1CFF43855E7E}"/>
                  </a:ext>
                </a:extLst>
              </p:cNvPr>
              <p:cNvSpPr txBox="1"/>
              <p:nvPr/>
            </p:nvSpPr>
            <p:spPr>
              <a:xfrm>
                <a:off x="10214798" y="7694342"/>
                <a:ext cx="3946753" cy="1117320"/>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Отримати дані про </a:t>
                </a:r>
              </a:p>
              <a:p>
                <a:pPr marL="571500" marR="0" lvl="0" indent="-571500" defTabSz="914400" eaLnBrk="1" fontAlgn="auto" latinLnBrk="0" hangingPunct="1">
                  <a:lnSpc>
                    <a:spcPct val="100000"/>
                  </a:lnSpc>
                  <a:spcBef>
                    <a:spcPts val="0"/>
                  </a:spcBef>
                  <a:spcAft>
                    <a:spcPts val="0"/>
                  </a:spcAft>
                  <a:buClrTx/>
                  <a:buSzTx/>
                  <a:buFontTx/>
                  <a:buNone/>
                  <a:tabLst/>
                  <a:defRPr/>
                </a:pPr>
                <a:r>
                  <a:rPr lang="uk-UA" kern="0" dirty="0">
                    <a:solidFill>
                      <a:prstClr val="black"/>
                    </a:solidFill>
                    <a:ea typeface="Helvetica Neue" charset="0"/>
                    <a:cs typeface="Arial" panose="020B0604020202020204" pitchFamily="34" charset="0"/>
                  </a:rPr>
                  <a:t>взаємодії протеїнів</a:t>
                </a:r>
                <a:endParaRPr kumimoji="0" lang="en-US" b="0" i="0" u="none" strike="noStrike" kern="0" cap="none" spc="0" normalizeH="0" baseline="0" noProof="0" dirty="0">
                  <a:ln>
                    <a:noFill/>
                  </a:ln>
                  <a:solidFill>
                    <a:prstClr val="black"/>
                  </a:solidFill>
                  <a:effectLst/>
                  <a:uLnTx/>
                  <a:uFillTx/>
                  <a:ea typeface="Helvetica Neue" charset="0"/>
                  <a:cs typeface="Arial" panose="020B0604020202020204" pitchFamily="34" charset="0"/>
                </a:endParaRPr>
              </a:p>
            </p:txBody>
          </p:sp>
          <p:pic>
            <p:nvPicPr>
              <p:cNvPr id="29" name="Content Placeholder 128">
                <a:extLst>
                  <a:ext uri="{FF2B5EF4-FFF2-40B4-BE49-F238E27FC236}">
                    <a16:creationId xmlns:a16="http://schemas.microsoft.com/office/drawing/2014/main" id="{A64ED174-2F89-C64E-AFF3-BFFA16A1170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07432" y="7613760"/>
                <a:ext cx="2336760" cy="1212780"/>
              </a:xfrm>
              <a:prstGeom prst="rect">
                <a:avLst/>
              </a:prstGeom>
            </p:spPr>
          </p:pic>
        </p:grpSp>
        <p:sp>
          <p:nvSpPr>
            <p:cNvPr id="26" name="Oval 25">
              <a:extLst>
                <a:ext uri="{FF2B5EF4-FFF2-40B4-BE49-F238E27FC236}">
                  <a16:creationId xmlns:a16="http://schemas.microsoft.com/office/drawing/2014/main" id="{459CA02B-29C0-3F4D-B3E5-8F5C419B793A}"/>
                </a:ext>
              </a:extLst>
            </p:cNvPr>
            <p:cNvSpPr/>
            <p:nvPr/>
          </p:nvSpPr>
          <p:spPr>
            <a:xfrm>
              <a:off x="5285854" y="8235917"/>
              <a:ext cx="903600" cy="903599"/>
            </a:xfrm>
            <a:prstGeom prst="ellipse">
              <a:avLst/>
            </a:prstGeom>
            <a:solidFill>
              <a:srgbClr val="F79646"/>
            </a:solidFill>
            <a:ln w="25400" cap="flat" cmpd="sng" algn="ctr">
              <a:solidFill>
                <a:srgbClr val="F7964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2600" b="0" i="0" u="none" strike="noStrike" kern="0" cap="none" spc="0" normalizeH="0" baseline="0" noProof="0" dirty="0">
                  <a:ln>
                    <a:noFill/>
                  </a:ln>
                  <a:solidFill>
                    <a:prstClr val="white"/>
                  </a:solidFill>
                  <a:effectLst/>
                  <a:uLnTx/>
                  <a:uFillTx/>
                  <a:ea typeface=""/>
                  <a:cs typeface="Arial" panose="020B0604020202020204" pitchFamily="34" charset="0"/>
                </a:rPr>
                <a:t>1</a:t>
              </a:r>
            </a:p>
          </p:txBody>
        </p:sp>
      </p:grpSp>
      <p:grpSp>
        <p:nvGrpSpPr>
          <p:cNvPr id="31" name="Group 30">
            <a:extLst>
              <a:ext uri="{FF2B5EF4-FFF2-40B4-BE49-F238E27FC236}">
                <a16:creationId xmlns:a16="http://schemas.microsoft.com/office/drawing/2014/main" id="{6D787804-4B26-4542-A8D9-A52AB0315342}"/>
              </a:ext>
            </a:extLst>
          </p:cNvPr>
          <p:cNvGrpSpPr>
            <a:grpSpLocks noChangeAspect="1"/>
          </p:cNvGrpSpPr>
          <p:nvPr/>
        </p:nvGrpSpPr>
        <p:grpSpPr>
          <a:xfrm>
            <a:off x="5427133" y="1628800"/>
            <a:ext cx="3465347" cy="1548496"/>
            <a:chOff x="6343042" y="10721624"/>
            <a:chExt cx="5525342" cy="2469007"/>
          </a:xfrm>
        </p:grpSpPr>
        <p:grpSp>
          <p:nvGrpSpPr>
            <p:cNvPr id="39" name="Group 38">
              <a:extLst>
                <a:ext uri="{FF2B5EF4-FFF2-40B4-BE49-F238E27FC236}">
                  <a16:creationId xmlns:a16="http://schemas.microsoft.com/office/drawing/2014/main" id="{4BE85367-7E1D-FE4D-99C0-B9E66836E06A}"/>
                </a:ext>
              </a:extLst>
            </p:cNvPr>
            <p:cNvGrpSpPr/>
            <p:nvPr/>
          </p:nvGrpSpPr>
          <p:grpSpPr>
            <a:xfrm>
              <a:off x="7336799" y="10721624"/>
              <a:ext cx="4531585" cy="2469007"/>
              <a:chOff x="1268809" y="12736559"/>
              <a:chExt cx="4531585" cy="2469007"/>
            </a:xfrm>
          </p:grpSpPr>
          <p:sp>
            <p:nvSpPr>
              <p:cNvPr id="41" name="TextBox 40">
                <a:extLst>
                  <a:ext uri="{FF2B5EF4-FFF2-40B4-BE49-F238E27FC236}">
                    <a16:creationId xmlns:a16="http://schemas.microsoft.com/office/drawing/2014/main" id="{FD363A06-7F88-1240-84AE-3DEA10B1921E}"/>
                  </a:ext>
                </a:extLst>
              </p:cNvPr>
              <p:cNvSpPr txBox="1"/>
              <p:nvPr/>
            </p:nvSpPr>
            <p:spPr>
              <a:xfrm>
                <a:off x="1268809" y="13733358"/>
                <a:ext cx="4531585" cy="1472208"/>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lang="uk-UA" kern="0" dirty="0">
                    <a:solidFill>
                      <a:prstClr val="black"/>
                    </a:solidFill>
                    <a:ea typeface="Helvetica Neue" charset="0"/>
                    <a:cs typeface="Arial" panose="020B0604020202020204" pitchFamily="34" charset="0"/>
                  </a:rPr>
                  <a:t>Застосувати                 </a:t>
                </a:r>
              </a:p>
              <a:p>
                <a:pPr marL="571500" marR="0" lvl="0" indent="-571500" defTabSz="914400" eaLnBrk="1" fontAlgn="auto" latinLnBrk="0" hangingPunct="1">
                  <a:lnSpc>
                    <a:spcPct val="100000"/>
                  </a:lnSpc>
                  <a:spcBef>
                    <a:spcPts val="0"/>
                  </a:spcBef>
                  <a:spcAft>
                    <a:spcPts val="0"/>
                  </a:spcAft>
                  <a:buClrTx/>
                  <a:buSzTx/>
                  <a:buFontTx/>
                  <a:buNone/>
                  <a:tabLst/>
                  <a:defRPr/>
                </a:pPr>
                <a:r>
                  <a:rPr lang="uk-UA" kern="0" dirty="0">
                    <a:solidFill>
                      <a:prstClr val="black"/>
                    </a:solidFill>
                    <a:ea typeface="Helvetica Neue" charset="0"/>
                    <a:cs typeface="Arial" panose="020B0604020202020204" pitchFamily="34" charset="0"/>
                  </a:rPr>
                  <a:t>щоб </a:t>
                </a: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знайти домени</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у білка</a:t>
                </a:r>
                <a:r>
                  <a:rPr lang="uk-UA" kern="0" dirty="0" err="1">
                    <a:solidFill>
                      <a:prstClr val="black"/>
                    </a:solidFill>
                    <a:ea typeface="Helvetica Neue" charset="0"/>
                    <a:cs typeface="Arial" panose="020B0604020202020204" pitchFamily="34" charset="0"/>
                  </a:rPr>
                  <a:t>х</a:t>
                </a:r>
                <a:r>
                  <a:rPr lang="uk-UA" kern="0" dirty="0">
                    <a:solidFill>
                      <a:prstClr val="black"/>
                    </a:solidFill>
                    <a:ea typeface="Helvetica Neue" charset="0"/>
                    <a:cs typeface="Arial" panose="020B0604020202020204" pitchFamily="34" charset="0"/>
                  </a:rPr>
                  <a:t> людини</a:t>
                </a:r>
                <a:endParaRPr kumimoji="0" lang="en-US" b="0" i="0" u="none" strike="noStrike" kern="0" cap="none" spc="0" normalizeH="0" baseline="0" noProof="0" dirty="0">
                  <a:ln>
                    <a:noFill/>
                  </a:ln>
                  <a:solidFill>
                    <a:prstClr val="black"/>
                  </a:solidFill>
                  <a:effectLst/>
                  <a:uLnTx/>
                  <a:uFillTx/>
                  <a:ea typeface="Helvetica Neue" charset="0"/>
                  <a:cs typeface="Arial" panose="020B0604020202020204" pitchFamily="34" charset="0"/>
                </a:endParaRPr>
              </a:p>
            </p:txBody>
          </p:sp>
          <p:pic>
            <p:nvPicPr>
              <p:cNvPr id="42" name="Picture 41">
                <a:extLst>
                  <a:ext uri="{FF2B5EF4-FFF2-40B4-BE49-F238E27FC236}">
                    <a16:creationId xmlns:a16="http://schemas.microsoft.com/office/drawing/2014/main" id="{DBEFEDB3-1C97-724C-BB5B-7D7DCE92788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38563" y="12736559"/>
                <a:ext cx="1892555" cy="1441947"/>
              </a:xfrm>
              <a:prstGeom prst="rect">
                <a:avLst/>
              </a:prstGeom>
            </p:spPr>
          </p:pic>
        </p:grpSp>
        <p:sp>
          <p:nvSpPr>
            <p:cNvPr id="40" name="Oval 39">
              <a:extLst>
                <a:ext uri="{FF2B5EF4-FFF2-40B4-BE49-F238E27FC236}">
                  <a16:creationId xmlns:a16="http://schemas.microsoft.com/office/drawing/2014/main" id="{8B773C28-7F1A-B24B-BB18-C59CC3778A93}"/>
                </a:ext>
              </a:extLst>
            </p:cNvPr>
            <p:cNvSpPr/>
            <p:nvPr/>
          </p:nvSpPr>
          <p:spPr>
            <a:xfrm>
              <a:off x="6343042" y="11711772"/>
              <a:ext cx="903599" cy="903599"/>
            </a:xfrm>
            <a:prstGeom prst="ellipse">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2600" b="0" i="0" u="none" strike="noStrike" kern="0" cap="none" spc="0" normalizeH="0" baseline="0" noProof="0" dirty="0">
                  <a:ln>
                    <a:noFill/>
                  </a:ln>
                  <a:solidFill>
                    <a:prstClr val="white"/>
                  </a:solidFill>
                  <a:effectLst/>
                  <a:uLnTx/>
                  <a:uFillTx/>
                  <a:ea typeface=""/>
                  <a:cs typeface="Arial" panose="020B0604020202020204" pitchFamily="34" charset="0"/>
                </a:rPr>
                <a:t>2</a:t>
              </a:r>
            </a:p>
          </p:txBody>
        </p:sp>
      </p:grpSp>
      <p:grpSp>
        <p:nvGrpSpPr>
          <p:cNvPr id="57" name="Group 56">
            <a:extLst>
              <a:ext uri="{FF2B5EF4-FFF2-40B4-BE49-F238E27FC236}">
                <a16:creationId xmlns:a16="http://schemas.microsoft.com/office/drawing/2014/main" id="{50B4388A-5E4E-6B49-A48B-5A568C9E98AF}"/>
              </a:ext>
            </a:extLst>
          </p:cNvPr>
          <p:cNvGrpSpPr>
            <a:grpSpLocks noChangeAspect="1"/>
          </p:cNvGrpSpPr>
          <p:nvPr/>
        </p:nvGrpSpPr>
        <p:grpSpPr>
          <a:xfrm>
            <a:off x="138928" y="411108"/>
            <a:ext cx="3352952" cy="2190818"/>
            <a:chOff x="1989973" y="9053117"/>
            <a:chExt cx="6474763" cy="4230609"/>
          </a:xfrm>
        </p:grpSpPr>
        <p:pic>
          <p:nvPicPr>
            <p:cNvPr id="58" name="Picture 57">
              <a:extLst>
                <a:ext uri="{FF2B5EF4-FFF2-40B4-BE49-F238E27FC236}">
                  <a16:creationId xmlns:a16="http://schemas.microsoft.com/office/drawing/2014/main" id="{1380E694-0EE7-804D-BF53-EC61FF13C69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89973" y="9053117"/>
              <a:ext cx="4339821" cy="2702922"/>
            </a:xfrm>
            <a:prstGeom prst="rect">
              <a:avLst/>
            </a:prstGeom>
          </p:spPr>
        </p:pic>
        <p:sp>
          <p:nvSpPr>
            <p:cNvPr id="59" name="TextBox 58">
              <a:extLst>
                <a:ext uri="{FF2B5EF4-FFF2-40B4-BE49-F238E27FC236}">
                  <a16:creationId xmlns:a16="http://schemas.microsoft.com/office/drawing/2014/main" id="{CCB294F5-238F-4444-8FC1-1AAB8BEC7CC4}"/>
                </a:ext>
              </a:extLst>
            </p:cNvPr>
            <p:cNvSpPr txBox="1"/>
            <p:nvPr/>
          </p:nvSpPr>
          <p:spPr>
            <a:xfrm>
              <a:off x="5446872" y="9387767"/>
              <a:ext cx="3017864" cy="1248107"/>
            </a:xfrm>
            <a:prstGeom prst="rect">
              <a:avLst/>
            </a:prstGeom>
            <a:solidFill>
              <a:srgbClr val="008CB5">
                <a:alpha val="7843"/>
              </a:srgbClr>
            </a:solidFill>
          </p:spPr>
          <p:txBody>
            <a:bodyPr wrap="square" rtlCol="0">
              <a:spAutoFit/>
            </a:bodyPr>
            <a:lstStyle/>
            <a:p>
              <a:pPr marL="571500" indent="-571500" fontAlgn="auto">
                <a:spcBef>
                  <a:spcPts val="0"/>
                </a:spcBef>
                <a:spcAft>
                  <a:spcPts val="0"/>
                </a:spcAft>
                <a:defRPr/>
              </a:pP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Глобулярні домени</a:t>
              </a:r>
              <a:endParaRPr kumimoji="0" lang="en-US" b="0" i="0" u="none" strike="noStrike" kern="0" cap="none" spc="0" normalizeH="0" baseline="0" noProof="0" dirty="0">
                <a:ln>
                  <a:noFill/>
                </a:ln>
                <a:solidFill>
                  <a:prstClr val="black"/>
                </a:solidFill>
                <a:effectLst/>
                <a:uLnTx/>
                <a:uFillTx/>
                <a:ea typeface="Helvetica Neue" charset="0"/>
                <a:cs typeface="Arial" panose="020B0604020202020204" pitchFamily="34" charset="0"/>
              </a:endParaRPr>
            </a:p>
          </p:txBody>
        </p:sp>
        <p:sp>
          <p:nvSpPr>
            <p:cNvPr id="60" name="TextBox 59">
              <a:extLst>
                <a:ext uri="{FF2B5EF4-FFF2-40B4-BE49-F238E27FC236}">
                  <a16:creationId xmlns:a16="http://schemas.microsoft.com/office/drawing/2014/main" id="{EB01462C-C272-6B43-8A4C-FFB38EAB850A}"/>
                </a:ext>
              </a:extLst>
            </p:cNvPr>
            <p:cNvSpPr txBox="1"/>
            <p:nvPr/>
          </p:nvSpPr>
          <p:spPr>
            <a:xfrm>
              <a:off x="2159936" y="12035620"/>
              <a:ext cx="2133242" cy="1248106"/>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Лін</a:t>
              </a:r>
              <a:r>
                <a:rPr lang="uk-UA" kern="0" dirty="0" err="1">
                  <a:solidFill>
                    <a:prstClr val="black"/>
                  </a:solidFill>
                  <a:ea typeface="Helvetica Neue" charset="0"/>
                  <a:cs typeface="Arial" panose="020B0604020202020204" pitchFamily="34" charset="0"/>
                </a:rPr>
                <a:t>ійний</a:t>
              </a:r>
              <a:endParaRPr lang="uk-UA" kern="0" dirty="0">
                <a:solidFill>
                  <a:prstClr val="black"/>
                </a:solidFill>
                <a:ea typeface="Helvetica Neue" charset="0"/>
                <a:cs typeface="Arial" panose="020B0604020202020204" pitchFamily="34" charset="0"/>
              </a:endParaRPr>
            </a:p>
            <a:p>
              <a:pPr marL="571500" marR="0" lvl="0" indent="-571500" defTabSz="914400" eaLnBrk="1" fontAlgn="auto" latinLnBrk="0" hangingPunct="1">
                <a:lnSpc>
                  <a:spcPct val="100000"/>
                </a:lnSpc>
                <a:spcBef>
                  <a:spcPts val="0"/>
                </a:spcBef>
                <a:spcAft>
                  <a:spcPts val="0"/>
                </a:spcAft>
                <a:buClrTx/>
                <a:buSzTx/>
                <a:buFontTx/>
                <a:buNone/>
                <a:tabLst/>
                <a:defRPr/>
              </a:pPr>
              <a:r>
                <a:rPr lang="uk-UA" kern="0" dirty="0">
                  <a:solidFill>
                    <a:prstClr val="black"/>
                  </a:solidFill>
                  <a:ea typeface="Helvetica Neue" charset="0"/>
                  <a:cs typeface="Arial" panose="020B0604020202020204" pitchFamily="34" charset="0"/>
                </a:rPr>
                <a:t>мотив</a:t>
              </a:r>
              <a:endParaRPr kumimoji="0" lang="en-US" b="0" i="0" u="none" strike="noStrike" kern="0" cap="none" spc="0" normalizeH="0" baseline="0" noProof="0" dirty="0">
                <a:ln>
                  <a:noFill/>
                </a:ln>
                <a:solidFill>
                  <a:prstClr val="black"/>
                </a:solidFill>
                <a:effectLst/>
                <a:uLnTx/>
                <a:uFillTx/>
                <a:ea typeface="Helvetica Neue" charset="0"/>
                <a:cs typeface="Arial" panose="020B0604020202020204" pitchFamily="34" charset="0"/>
              </a:endParaRPr>
            </a:p>
          </p:txBody>
        </p:sp>
        <p:cxnSp>
          <p:nvCxnSpPr>
            <p:cNvPr id="61" name="Straight Arrow Connector 60">
              <a:extLst>
                <a:ext uri="{FF2B5EF4-FFF2-40B4-BE49-F238E27FC236}">
                  <a16:creationId xmlns:a16="http://schemas.microsoft.com/office/drawing/2014/main" id="{A8B55F81-E066-8741-8DBA-0C2D88CE7263}"/>
                </a:ext>
              </a:extLst>
            </p:cNvPr>
            <p:cNvCxnSpPr>
              <a:cxnSpLocks/>
            </p:cNvCxnSpPr>
            <p:nvPr/>
          </p:nvCxnSpPr>
          <p:spPr>
            <a:xfrm flipV="1">
              <a:off x="3319811" y="11447808"/>
              <a:ext cx="1143089" cy="587812"/>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cxnSp>
          <p:nvCxnSpPr>
            <p:cNvPr id="62" name="Straight Arrow Connector 61">
              <a:extLst>
                <a:ext uri="{FF2B5EF4-FFF2-40B4-BE49-F238E27FC236}">
                  <a16:creationId xmlns:a16="http://schemas.microsoft.com/office/drawing/2014/main" id="{8983E1C3-1977-0E4D-BE9A-5B9DF974459E}"/>
                </a:ext>
              </a:extLst>
            </p:cNvPr>
            <p:cNvCxnSpPr>
              <a:cxnSpLocks/>
            </p:cNvCxnSpPr>
            <p:nvPr/>
          </p:nvCxnSpPr>
          <p:spPr>
            <a:xfrm flipH="1">
              <a:off x="5010871" y="10228197"/>
              <a:ext cx="1035979" cy="479715"/>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cxnSp>
          <p:nvCxnSpPr>
            <p:cNvPr id="63" name="Straight Arrow Connector 62">
              <a:extLst>
                <a:ext uri="{FF2B5EF4-FFF2-40B4-BE49-F238E27FC236}">
                  <a16:creationId xmlns:a16="http://schemas.microsoft.com/office/drawing/2014/main" id="{DCD4A17C-A3E3-C04B-834E-1EE40134D503}"/>
                </a:ext>
              </a:extLst>
            </p:cNvPr>
            <p:cNvCxnSpPr>
              <a:cxnSpLocks/>
            </p:cNvCxnSpPr>
            <p:nvPr/>
          </p:nvCxnSpPr>
          <p:spPr>
            <a:xfrm flipH="1">
              <a:off x="5881164" y="10228197"/>
              <a:ext cx="716909" cy="623133"/>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grpSp>
      <p:grpSp>
        <p:nvGrpSpPr>
          <p:cNvPr id="10" name="Group 9">
            <a:extLst>
              <a:ext uri="{FF2B5EF4-FFF2-40B4-BE49-F238E27FC236}">
                <a16:creationId xmlns:a16="http://schemas.microsoft.com/office/drawing/2014/main" id="{98D1B735-9EC6-6B42-BDF4-E48351A039D3}"/>
              </a:ext>
            </a:extLst>
          </p:cNvPr>
          <p:cNvGrpSpPr/>
          <p:nvPr/>
        </p:nvGrpSpPr>
        <p:grpSpPr>
          <a:xfrm>
            <a:off x="107504" y="1700808"/>
            <a:ext cx="4996855" cy="3216801"/>
            <a:chOff x="220138" y="1850846"/>
            <a:chExt cx="4996855" cy="3216801"/>
          </a:xfrm>
        </p:grpSpPr>
        <p:grpSp>
          <p:nvGrpSpPr>
            <p:cNvPr id="46" name="Group 45">
              <a:extLst>
                <a:ext uri="{FF2B5EF4-FFF2-40B4-BE49-F238E27FC236}">
                  <a16:creationId xmlns:a16="http://schemas.microsoft.com/office/drawing/2014/main" id="{C0BC682E-1B36-3345-9394-BB2F5FBC28EC}"/>
                </a:ext>
              </a:extLst>
            </p:cNvPr>
            <p:cNvGrpSpPr/>
            <p:nvPr/>
          </p:nvGrpSpPr>
          <p:grpSpPr>
            <a:xfrm>
              <a:off x="220138" y="3106120"/>
              <a:ext cx="2891533" cy="1754326"/>
              <a:chOff x="7781496" y="11546054"/>
              <a:chExt cx="5166191" cy="3134387"/>
            </a:xfrm>
          </p:grpSpPr>
          <p:sp>
            <p:nvSpPr>
              <p:cNvPr id="47" name="TextBox 46">
                <a:extLst>
                  <a:ext uri="{FF2B5EF4-FFF2-40B4-BE49-F238E27FC236}">
                    <a16:creationId xmlns:a16="http://schemas.microsoft.com/office/drawing/2014/main" id="{CC85EEC6-9A84-4A41-A892-6ED4CA39BE8F}"/>
                  </a:ext>
                </a:extLst>
              </p:cNvPr>
              <p:cNvSpPr txBox="1"/>
              <p:nvPr/>
            </p:nvSpPr>
            <p:spPr>
              <a:xfrm>
                <a:off x="8777930" y="11546054"/>
                <a:ext cx="4169757" cy="3134387"/>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Передбачити</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домени що,</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ймовірно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опосередковують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взаємодію з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вірусним білком</a:t>
                </a:r>
                <a:endParaRPr kumimoji="0" lang="en-US" b="0" i="0" u="none" strike="noStrike" kern="0" cap="none" spc="0" normalizeH="0" noProof="0" dirty="0">
                  <a:ln>
                    <a:noFill/>
                  </a:ln>
                  <a:solidFill>
                    <a:prstClr val="black"/>
                  </a:solidFill>
                  <a:effectLst/>
                  <a:uLnTx/>
                  <a:uFillTx/>
                  <a:ea typeface="Helvetica Neue" charset="0"/>
                  <a:cs typeface="Arial" panose="020B0604020202020204" pitchFamily="34" charset="0"/>
                </a:endParaRPr>
              </a:p>
            </p:txBody>
          </p:sp>
          <p:sp>
            <p:nvSpPr>
              <p:cNvPr id="48" name="Oval 47">
                <a:extLst>
                  <a:ext uri="{FF2B5EF4-FFF2-40B4-BE49-F238E27FC236}">
                    <a16:creationId xmlns:a16="http://schemas.microsoft.com/office/drawing/2014/main" id="{704E17EC-FDA5-AC42-AE2D-EAA8C83C7AB5}"/>
                  </a:ext>
                </a:extLst>
              </p:cNvPr>
              <p:cNvSpPr/>
              <p:nvPr/>
            </p:nvSpPr>
            <p:spPr>
              <a:xfrm>
                <a:off x="7781496" y="11822521"/>
                <a:ext cx="903599" cy="903599"/>
              </a:xfrm>
              <a:prstGeom prst="ellipse">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2600" b="0" i="0" u="none" strike="noStrike" kern="0" cap="none" spc="0" normalizeH="0" baseline="0" noProof="0" dirty="0">
                    <a:ln>
                      <a:noFill/>
                    </a:ln>
                    <a:solidFill>
                      <a:prstClr val="white"/>
                    </a:solidFill>
                    <a:effectLst/>
                    <a:uLnTx/>
                    <a:uFillTx/>
                    <a:ea typeface=""/>
                    <a:cs typeface="Arial" panose="020B0604020202020204" pitchFamily="34" charset="0"/>
                  </a:rPr>
                  <a:t>3</a:t>
                </a:r>
              </a:p>
            </p:txBody>
          </p:sp>
        </p:grpSp>
        <p:pic>
          <p:nvPicPr>
            <p:cNvPr id="6" name="Picture 5">
              <a:extLst>
                <a:ext uri="{FF2B5EF4-FFF2-40B4-BE49-F238E27FC236}">
                  <a16:creationId xmlns:a16="http://schemas.microsoft.com/office/drawing/2014/main" id="{C2D6161D-C318-CC46-96A2-D09F7D96A4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0930" y="1850846"/>
              <a:ext cx="2406063" cy="3216801"/>
            </a:xfrm>
            <a:prstGeom prst="rect">
              <a:avLst/>
            </a:prstGeom>
          </p:spPr>
        </p:pic>
      </p:grpSp>
      <p:grpSp>
        <p:nvGrpSpPr>
          <p:cNvPr id="11" name="Group 10">
            <a:extLst>
              <a:ext uri="{FF2B5EF4-FFF2-40B4-BE49-F238E27FC236}">
                <a16:creationId xmlns:a16="http://schemas.microsoft.com/office/drawing/2014/main" id="{8AADE4BC-ADDF-8D4F-BF97-23014A3A3C10}"/>
              </a:ext>
            </a:extLst>
          </p:cNvPr>
          <p:cNvGrpSpPr/>
          <p:nvPr/>
        </p:nvGrpSpPr>
        <p:grpSpPr>
          <a:xfrm>
            <a:off x="5148064" y="3296504"/>
            <a:ext cx="3831155" cy="2220728"/>
            <a:chOff x="5263537" y="3202335"/>
            <a:chExt cx="3831155" cy="2220728"/>
          </a:xfrm>
        </p:grpSpPr>
        <p:grpSp>
          <p:nvGrpSpPr>
            <p:cNvPr id="49" name="Group 48">
              <a:extLst>
                <a:ext uri="{FF2B5EF4-FFF2-40B4-BE49-F238E27FC236}">
                  <a16:creationId xmlns:a16="http://schemas.microsoft.com/office/drawing/2014/main" id="{4D87B919-B7D2-9045-8677-3DB335B09D8F}"/>
                </a:ext>
              </a:extLst>
            </p:cNvPr>
            <p:cNvGrpSpPr>
              <a:grpSpLocks noChangeAspect="1"/>
            </p:cNvGrpSpPr>
            <p:nvPr/>
          </p:nvGrpSpPr>
          <p:grpSpPr>
            <a:xfrm>
              <a:off x="5263537" y="3387276"/>
              <a:ext cx="3812238" cy="2035787"/>
              <a:chOff x="1538226" y="14379210"/>
              <a:chExt cx="6503244" cy="3458411"/>
            </a:xfrm>
          </p:grpSpPr>
          <p:pic>
            <p:nvPicPr>
              <p:cNvPr id="50" name="Picture 49">
                <a:extLst>
                  <a:ext uri="{FF2B5EF4-FFF2-40B4-BE49-F238E27FC236}">
                    <a16:creationId xmlns:a16="http://schemas.microsoft.com/office/drawing/2014/main" id="{A079653A-B569-5043-AF65-324465CA7D9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729869" y="16488866"/>
                <a:ext cx="1311601" cy="1348755"/>
              </a:xfrm>
              <a:prstGeom prst="rect">
                <a:avLst/>
              </a:prstGeom>
            </p:spPr>
          </p:pic>
          <p:grpSp>
            <p:nvGrpSpPr>
              <p:cNvPr id="51" name="Group 50">
                <a:extLst>
                  <a:ext uri="{FF2B5EF4-FFF2-40B4-BE49-F238E27FC236}">
                    <a16:creationId xmlns:a16="http://schemas.microsoft.com/office/drawing/2014/main" id="{2ED0078A-391B-4F4E-9112-D2E58E07833D}"/>
                  </a:ext>
                </a:extLst>
              </p:cNvPr>
              <p:cNvGrpSpPr/>
              <p:nvPr/>
            </p:nvGrpSpPr>
            <p:grpSpPr>
              <a:xfrm>
                <a:off x="1538226" y="14379210"/>
                <a:ext cx="4593677" cy="2980262"/>
                <a:chOff x="2135193" y="14993640"/>
                <a:chExt cx="4593677" cy="2980262"/>
              </a:xfrm>
            </p:grpSpPr>
            <p:sp>
              <p:nvSpPr>
                <p:cNvPr id="52" name="TextBox 51">
                  <a:extLst>
                    <a:ext uri="{FF2B5EF4-FFF2-40B4-BE49-F238E27FC236}">
                      <a16:creationId xmlns:a16="http://schemas.microsoft.com/office/drawing/2014/main" id="{BFFFAFF8-ABEE-9945-B85F-0236FD52378B}"/>
                    </a:ext>
                  </a:extLst>
                </p:cNvPr>
                <p:cNvSpPr txBox="1"/>
                <p:nvPr/>
              </p:nvSpPr>
              <p:spPr>
                <a:xfrm>
                  <a:off x="3166584" y="14993640"/>
                  <a:ext cx="3562286" cy="2980262"/>
                </a:xfrm>
                <a:prstGeom prst="rect">
                  <a:avLst/>
                </a:prstGeom>
                <a:solidFill>
                  <a:srgbClr val="008CB5">
                    <a:alpha val="7843"/>
                  </a:srgbClr>
                </a:solidFill>
                <a:ln>
                  <a:noFill/>
                </a:ln>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Використати</a:t>
                  </a:r>
                  <a:r>
                    <a:rPr kumimoji="0" lang="en-US" b="0" i="0" u="none" strike="noStrike" kern="0" cap="none" spc="0" normalizeH="0" baseline="0" noProof="0" dirty="0">
                      <a:ln>
                        <a:noFill/>
                      </a:ln>
                      <a:solidFill>
                        <a:prstClr val="black"/>
                      </a:solidFill>
                      <a:effectLst/>
                      <a:uLnTx/>
                      <a:uFillTx/>
                      <a:ea typeface="Helvetica Neue" charset="0"/>
                      <a:cs typeface="Arial" panose="020B0604020202020204" pitchFamily="34" charset="0"/>
                    </a:rPr>
                    <a:t> </a:t>
                  </a:r>
                  <a:endPar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endParaRP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ea typeface="Helvetica Neue" charset="0"/>
                      <a:cs typeface="Arial" panose="020B0604020202020204" pitchFamily="34" charset="0"/>
                    </a:rPr>
                    <a:t>QSLIMFinder </a:t>
                  </a:r>
                  <a:endPar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endParaRPr>
                </a:p>
                <a:p>
                  <a:pPr marL="571500" marR="0" lvl="0" indent="-571500" defTabSz="914400" eaLnBrk="1" fontAlgn="auto" latinLnBrk="0" hangingPunct="1">
                    <a:lnSpc>
                      <a:spcPct val="100000"/>
                    </a:lnSpc>
                    <a:spcBef>
                      <a:spcPts val="0"/>
                    </a:spcBef>
                    <a:spcAft>
                      <a:spcPts val="0"/>
                    </a:spcAft>
                    <a:buClrTx/>
                    <a:buSzTx/>
                    <a:buFontTx/>
                    <a:buNone/>
                    <a:tabLst/>
                    <a:defRPr/>
                  </a:pP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для пошуку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мотивів в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невпорядкованих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ділянках білків</a:t>
                  </a:r>
                  <a:endParaRPr kumimoji="0" lang="en-US" b="0" i="0" u="none" strike="noStrike" kern="0" cap="none" spc="0" normalizeH="0" baseline="0" noProof="0" dirty="0">
                    <a:ln>
                      <a:noFill/>
                    </a:ln>
                    <a:solidFill>
                      <a:prstClr val="black"/>
                    </a:solidFill>
                    <a:effectLst/>
                    <a:uLnTx/>
                    <a:uFillTx/>
                    <a:ea typeface="Helvetica Neue" charset="0"/>
                    <a:cs typeface="Arial" panose="020B0604020202020204" pitchFamily="34" charset="0"/>
                  </a:endParaRPr>
                </a:p>
              </p:txBody>
            </p:sp>
            <p:sp>
              <p:nvSpPr>
                <p:cNvPr id="53" name="Oval 52">
                  <a:extLst>
                    <a:ext uri="{FF2B5EF4-FFF2-40B4-BE49-F238E27FC236}">
                      <a16:creationId xmlns:a16="http://schemas.microsoft.com/office/drawing/2014/main" id="{75234F88-8138-4D4C-AE66-602AAAF7E08B}"/>
                    </a:ext>
                  </a:extLst>
                </p:cNvPr>
                <p:cNvSpPr/>
                <p:nvPr/>
              </p:nvSpPr>
              <p:spPr>
                <a:xfrm>
                  <a:off x="2135193" y="15108555"/>
                  <a:ext cx="903599" cy="903599"/>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2600" b="0" i="0" u="none" strike="noStrike" kern="0" cap="none" spc="0" normalizeH="0" baseline="0" noProof="0" dirty="0">
                      <a:ln>
                        <a:noFill/>
                      </a:ln>
                      <a:solidFill>
                        <a:prstClr val="white"/>
                      </a:solidFill>
                      <a:effectLst/>
                      <a:uLnTx/>
                      <a:uFillTx/>
                      <a:ea typeface=""/>
                      <a:cs typeface="Arial" panose="020B0604020202020204" pitchFamily="34" charset="0"/>
                    </a:rPr>
                    <a:t>4</a:t>
                  </a:r>
                </a:p>
              </p:txBody>
            </p:sp>
          </p:grpSp>
        </p:grpSp>
        <p:grpSp>
          <p:nvGrpSpPr>
            <p:cNvPr id="76" name="Group 75">
              <a:extLst>
                <a:ext uri="{FF2B5EF4-FFF2-40B4-BE49-F238E27FC236}">
                  <a16:creationId xmlns:a16="http://schemas.microsoft.com/office/drawing/2014/main" id="{ECC38B0F-7B46-694B-95D6-BABF9942131C}"/>
                </a:ext>
              </a:extLst>
            </p:cNvPr>
            <p:cNvGrpSpPr>
              <a:grpSpLocks noChangeAspect="1"/>
            </p:cNvGrpSpPr>
            <p:nvPr/>
          </p:nvGrpSpPr>
          <p:grpSpPr>
            <a:xfrm>
              <a:off x="7812360" y="3202335"/>
              <a:ext cx="1282332" cy="1380217"/>
              <a:chOff x="10418968" y="8667668"/>
              <a:chExt cx="1339496" cy="1441744"/>
            </a:xfrm>
          </p:grpSpPr>
          <p:grpSp>
            <p:nvGrpSpPr>
              <p:cNvPr id="77" name="Group 76">
                <a:extLst>
                  <a:ext uri="{FF2B5EF4-FFF2-40B4-BE49-F238E27FC236}">
                    <a16:creationId xmlns:a16="http://schemas.microsoft.com/office/drawing/2014/main" id="{5733FA56-7E6F-AE4B-A225-2C1F0A8D2F78}"/>
                  </a:ext>
                </a:extLst>
              </p:cNvPr>
              <p:cNvGrpSpPr/>
              <p:nvPr/>
            </p:nvGrpSpPr>
            <p:grpSpPr>
              <a:xfrm>
                <a:off x="10418968" y="8667668"/>
                <a:ext cx="1339496" cy="1441744"/>
                <a:chOff x="10516340" y="8647283"/>
                <a:chExt cx="1339496" cy="1441744"/>
              </a:xfrm>
            </p:grpSpPr>
            <p:pic>
              <p:nvPicPr>
                <p:cNvPr id="80" name="Picture 79">
                  <a:extLst>
                    <a:ext uri="{FF2B5EF4-FFF2-40B4-BE49-F238E27FC236}">
                      <a16:creationId xmlns:a16="http://schemas.microsoft.com/office/drawing/2014/main" id="{7820A693-9433-C34A-A476-1DC2B3F5F651}"/>
                    </a:ext>
                  </a:extLst>
                </p:cNvPr>
                <p:cNvPicPr>
                  <a:picLocks noChangeAspect="1"/>
                </p:cNvPicPr>
                <p:nvPr/>
              </p:nvPicPr>
              <p:blipFill rotWithShape="1">
                <a:blip r:embed="rId8"/>
                <a:srcRect l="68993" t="31077" r="3867" b="57804"/>
                <a:stretch/>
              </p:blipFill>
              <p:spPr>
                <a:xfrm>
                  <a:off x="10570092" y="8647283"/>
                  <a:ext cx="1259424" cy="476082"/>
                </a:xfrm>
                <a:prstGeom prst="rect">
                  <a:avLst/>
                </a:prstGeom>
              </p:spPr>
            </p:pic>
            <p:pic>
              <p:nvPicPr>
                <p:cNvPr id="81" name="Picture 80">
                  <a:extLst>
                    <a:ext uri="{FF2B5EF4-FFF2-40B4-BE49-F238E27FC236}">
                      <a16:creationId xmlns:a16="http://schemas.microsoft.com/office/drawing/2014/main" id="{AE6A6C08-C94F-DD45-BE66-9B04752843AC}"/>
                    </a:ext>
                  </a:extLst>
                </p:cNvPr>
                <p:cNvPicPr>
                  <a:picLocks noChangeAspect="1"/>
                </p:cNvPicPr>
                <p:nvPr/>
              </p:nvPicPr>
              <p:blipFill rotWithShape="1">
                <a:blip r:embed="rId8"/>
                <a:srcRect l="68993" t="31077" r="3867" b="57804"/>
                <a:stretch/>
              </p:blipFill>
              <p:spPr>
                <a:xfrm>
                  <a:off x="10570092" y="9575875"/>
                  <a:ext cx="1259424" cy="476082"/>
                </a:xfrm>
                <a:prstGeom prst="rect">
                  <a:avLst/>
                </a:prstGeom>
              </p:spPr>
            </p:pic>
            <p:sp>
              <p:nvSpPr>
                <p:cNvPr id="82" name="Rectangle 81">
                  <a:extLst>
                    <a:ext uri="{FF2B5EF4-FFF2-40B4-BE49-F238E27FC236}">
                      <a16:creationId xmlns:a16="http://schemas.microsoft.com/office/drawing/2014/main" id="{17724D87-5F79-F64B-978F-A8B18807EF0E}"/>
                    </a:ext>
                  </a:extLst>
                </p:cNvPr>
                <p:cNvSpPr/>
                <p:nvPr/>
              </p:nvSpPr>
              <p:spPr>
                <a:xfrm>
                  <a:off x="10516340" y="9452283"/>
                  <a:ext cx="593620" cy="636744"/>
                </a:xfrm>
                <a:prstGeom prst="rect">
                  <a:avLst/>
                </a:prstGeom>
                <a:solidFill>
                  <a:srgbClr val="A6A6A6">
                    <a:alpha val="32941"/>
                  </a:srgb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latin typeface="Arial" panose="020B0604020202020204" pitchFamily="34" charset="0"/>
                    <a:cs typeface="Arial" panose="020B0604020202020204" pitchFamily="34" charset="0"/>
                  </a:endParaRPr>
                </a:p>
              </p:txBody>
            </p:sp>
            <p:sp>
              <p:nvSpPr>
                <p:cNvPr id="83" name="Rectangle 82">
                  <a:extLst>
                    <a:ext uri="{FF2B5EF4-FFF2-40B4-BE49-F238E27FC236}">
                      <a16:creationId xmlns:a16="http://schemas.microsoft.com/office/drawing/2014/main" id="{4F20C6AE-706C-744F-B3FF-0ADC3A5A9126}"/>
                    </a:ext>
                  </a:extLst>
                </p:cNvPr>
                <p:cNvSpPr/>
                <p:nvPr/>
              </p:nvSpPr>
              <p:spPr>
                <a:xfrm>
                  <a:off x="11619716" y="9452283"/>
                  <a:ext cx="236120" cy="636744"/>
                </a:xfrm>
                <a:prstGeom prst="rect">
                  <a:avLst/>
                </a:prstGeom>
                <a:solidFill>
                  <a:srgbClr val="A6A6A6">
                    <a:alpha val="32941"/>
                  </a:srgb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latin typeface="Arial" panose="020B0604020202020204" pitchFamily="34" charset="0"/>
                    <a:cs typeface="Arial" panose="020B0604020202020204" pitchFamily="34" charset="0"/>
                  </a:endParaRPr>
                </a:p>
              </p:txBody>
            </p:sp>
          </p:grpSp>
          <p:sp>
            <p:nvSpPr>
              <p:cNvPr id="78" name="Freeform 77">
                <a:extLst>
                  <a:ext uri="{FF2B5EF4-FFF2-40B4-BE49-F238E27FC236}">
                    <a16:creationId xmlns:a16="http://schemas.microsoft.com/office/drawing/2014/main" id="{14F758FC-84C0-E944-98A7-2F3C3872CBC6}"/>
                  </a:ext>
                </a:extLst>
              </p:cNvPr>
              <p:cNvSpPr/>
              <p:nvPr/>
            </p:nvSpPr>
            <p:spPr>
              <a:xfrm>
                <a:off x="10488168" y="9201106"/>
                <a:ext cx="1225296" cy="154102"/>
              </a:xfrm>
              <a:custGeom>
                <a:avLst/>
                <a:gdLst>
                  <a:gd name="connsiteX0" fmla="*/ 0 w 1225296"/>
                  <a:gd name="connsiteY0" fmla="*/ 144062 h 154102"/>
                  <a:gd name="connsiteX1" fmla="*/ 64008 w 1225296"/>
                  <a:gd name="connsiteY1" fmla="*/ 153206 h 154102"/>
                  <a:gd name="connsiteX2" fmla="*/ 118872 w 1225296"/>
                  <a:gd name="connsiteY2" fmla="*/ 134918 h 154102"/>
                  <a:gd name="connsiteX3" fmla="*/ 146304 w 1225296"/>
                  <a:gd name="connsiteY3" fmla="*/ 125774 h 154102"/>
                  <a:gd name="connsiteX4" fmla="*/ 274320 w 1225296"/>
                  <a:gd name="connsiteY4" fmla="*/ 144062 h 154102"/>
                  <a:gd name="connsiteX5" fmla="*/ 301752 w 1225296"/>
                  <a:gd name="connsiteY5" fmla="*/ 153206 h 154102"/>
                  <a:gd name="connsiteX6" fmla="*/ 393192 w 1225296"/>
                  <a:gd name="connsiteY6" fmla="*/ 144062 h 154102"/>
                  <a:gd name="connsiteX7" fmla="*/ 420624 w 1225296"/>
                  <a:gd name="connsiteY7" fmla="*/ 125774 h 154102"/>
                  <a:gd name="connsiteX8" fmla="*/ 475488 w 1225296"/>
                  <a:gd name="connsiteY8" fmla="*/ 144062 h 154102"/>
                  <a:gd name="connsiteX9" fmla="*/ 548640 w 1225296"/>
                  <a:gd name="connsiteY9" fmla="*/ 61766 h 154102"/>
                  <a:gd name="connsiteX10" fmla="*/ 576072 w 1225296"/>
                  <a:gd name="connsiteY10" fmla="*/ 52622 h 154102"/>
                  <a:gd name="connsiteX11" fmla="*/ 603504 w 1225296"/>
                  <a:gd name="connsiteY11" fmla="*/ 34334 h 154102"/>
                  <a:gd name="connsiteX12" fmla="*/ 621792 w 1225296"/>
                  <a:gd name="connsiteY12" fmla="*/ 6902 h 154102"/>
                  <a:gd name="connsiteX13" fmla="*/ 713232 w 1225296"/>
                  <a:gd name="connsiteY13" fmla="*/ 43478 h 154102"/>
                  <a:gd name="connsiteX14" fmla="*/ 740664 w 1225296"/>
                  <a:gd name="connsiteY14" fmla="*/ 61766 h 154102"/>
                  <a:gd name="connsiteX15" fmla="*/ 786384 w 1225296"/>
                  <a:gd name="connsiteY15" fmla="*/ 52622 h 154102"/>
                  <a:gd name="connsiteX16" fmla="*/ 813816 w 1225296"/>
                  <a:gd name="connsiteY16" fmla="*/ 43478 h 154102"/>
                  <a:gd name="connsiteX17" fmla="*/ 868680 w 1225296"/>
                  <a:gd name="connsiteY17" fmla="*/ 61766 h 154102"/>
                  <a:gd name="connsiteX18" fmla="*/ 896112 w 1225296"/>
                  <a:gd name="connsiteY18" fmla="*/ 52622 h 154102"/>
                  <a:gd name="connsiteX19" fmla="*/ 923544 w 1225296"/>
                  <a:gd name="connsiteY19" fmla="*/ 34334 h 154102"/>
                  <a:gd name="connsiteX20" fmla="*/ 987552 w 1225296"/>
                  <a:gd name="connsiteY20" fmla="*/ 43478 h 154102"/>
                  <a:gd name="connsiteX21" fmla="*/ 996696 w 1225296"/>
                  <a:gd name="connsiteY21" fmla="*/ 98342 h 154102"/>
                  <a:gd name="connsiteX22" fmla="*/ 1024128 w 1225296"/>
                  <a:gd name="connsiteY22" fmla="*/ 107486 h 154102"/>
                  <a:gd name="connsiteX23" fmla="*/ 1115568 w 1225296"/>
                  <a:gd name="connsiteY23" fmla="*/ 144062 h 154102"/>
                  <a:gd name="connsiteX24" fmla="*/ 1197864 w 1225296"/>
                  <a:gd name="connsiteY24" fmla="*/ 144062 h 154102"/>
                  <a:gd name="connsiteX25" fmla="*/ 1225296 w 1225296"/>
                  <a:gd name="connsiteY25" fmla="*/ 134918 h 154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25296" h="154102">
                    <a:moveTo>
                      <a:pt x="0" y="144062"/>
                    </a:moveTo>
                    <a:cubicBezTo>
                      <a:pt x="21336" y="147110"/>
                      <a:pt x="42519" y="154859"/>
                      <a:pt x="64008" y="153206"/>
                    </a:cubicBezTo>
                    <a:cubicBezTo>
                      <a:pt x="83228" y="151728"/>
                      <a:pt x="100584" y="141014"/>
                      <a:pt x="118872" y="134918"/>
                    </a:cubicBezTo>
                    <a:lnTo>
                      <a:pt x="146304" y="125774"/>
                    </a:lnTo>
                    <a:cubicBezTo>
                      <a:pt x="197513" y="131464"/>
                      <a:pt x="227738" y="132416"/>
                      <a:pt x="274320" y="144062"/>
                    </a:cubicBezTo>
                    <a:cubicBezTo>
                      <a:pt x="283671" y="146400"/>
                      <a:pt x="292608" y="150158"/>
                      <a:pt x="301752" y="153206"/>
                    </a:cubicBezTo>
                    <a:cubicBezTo>
                      <a:pt x="332232" y="150158"/>
                      <a:pt x="363344" y="150950"/>
                      <a:pt x="393192" y="144062"/>
                    </a:cubicBezTo>
                    <a:cubicBezTo>
                      <a:pt x="403900" y="141591"/>
                      <a:pt x="409634" y="125774"/>
                      <a:pt x="420624" y="125774"/>
                    </a:cubicBezTo>
                    <a:cubicBezTo>
                      <a:pt x="439901" y="125774"/>
                      <a:pt x="475488" y="144062"/>
                      <a:pt x="475488" y="144062"/>
                    </a:cubicBezTo>
                    <a:cubicBezTo>
                      <a:pt x="592105" y="127402"/>
                      <a:pt x="504576" y="160911"/>
                      <a:pt x="548640" y="61766"/>
                    </a:cubicBezTo>
                    <a:cubicBezTo>
                      <a:pt x="552555" y="52958"/>
                      <a:pt x="567451" y="56933"/>
                      <a:pt x="576072" y="52622"/>
                    </a:cubicBezTo>
                    <a:cubicBezTo>
                      <a:pt x="585902" y="47707"/>
                      <a:pt x="594360" y="40430"/>
                      <a:pt x="603504" y="34334"/>
                    </a:cubicBezTo>
                    <a:cubicBezTo>
                      <a:pt x="609600" y="25190"/>
                      <a:pt x="611016" y="9057"/>
                      <a:pt x="621792" y="6902"/>
                    </a:cubicBezTo>
                    <a:cubicBezTo>
                      <a:pt x="712822" y="-11304"/>
                      <a:pt x="678194" y="8440"/>
                      <a:pt x="713232" y="43478"/>
                    </a:cubicBezTo>
                    <a:cubicBezTo>
                      <a:pt x="721003" y="51249"/>
                      <a:pt x="731520" y="55670"/>
                      <a:pt x="740664" y="61766"/>
                    </a:cubicBezTo>
                    <a:cubicBezTo>
                      <a:pt x="755904" y="58718"/>
                      <a:pt x="771306" y="56391"/>
                      <a:pt x="786384" y="52622"/>
                    </a:cubicBezTo>
                    <a:cubicBezTo>
                      <a:pt x="795735" y="50284"/>
                      <a:pt x="804236" y="42414"/>
                      <a:pt x="813816" y="43478"/>
                    </a:cubicBezTo>
                    <a:cubicBezTo>
                      <a:pt x="832975" y="45607"/>
                      <a:pt x="868680" y="61766"/>
                      <a:pt x="868680" y="61766"/>
                    </a:cubicBezTo>
                    <a:cubicBezTo>
                      <a:pt x="877824" y="58718"/>
                      <a:pt x="887491" y="56933"/>
                      <a:pt x="896112" y="52622"/>
                    </a:cubicBezTo>
                    <a:cubicBezTo>
                      <a:pt x="905942" y="47707"/>
                      <a:pt x="912609" y="35428"/>
                      <a:pt x="923544" y="34334"/>
                    </a:cubicBezTo>
                    <a:cubicBezTo>
                      <a:pt x="944990" y="32189"/>
                      <a:pt x="966216" y="40430"/>
                      <a:pt x="987552" y="43478"/>
                    </a:cubicBezTo>
                    <a:cubicBezTo>
                      <a:pt x="990600" y="61766"/>
                      <a:pt x="987497" y="82245"/>
                      <a:pt x="996696" y="98342"/>
                    </a:cubicBezTo>
                    <a:cubicBezTo>
                      <a:pt x="1001478" y="106711"/>
                      <a:pt x="1016602" y="101465"/>
                      <a:pt x="1024128" y="107486"/>
                    </a:cubicBezTo>
                    <a:cubicBezTo>
                      <a:pt x="1089148" y="159502"/>
                      <a:pt x="957494" y="124303"/>
                      <a:pt x="1115568" y="144062"/>
                    </a:cubicBezTo>
                    <a:cubicBezTo>
                      <a:pt x="1157242" y="157953"/>
                      <a:pt x="1139930" y="156936"/>
                      <a:pt x="1197864" y="144062"/>
                    </a:cubicBezTo>
                    <a:cubicBezTo>
                      <a:pt x="1207273" y="141971"/>
                      <a:pt x="1225296" y="134918"/>
                      <a:pt x="1225296" y="134918"/>
                    </a:cubicBezTo>
                  </a:path>
                </a:pathLst>
              </a:custGeom>
              <a:solidFill>
                <a:srgbClr val="87BDC0"/>
              </a:solidFill>
              <a:ln w="38100">
                <a:solidFill>
                  <a:srgbClr val="87BD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latin typeface="Arial" panose="020B0604020202020204" pitchFamily="34" charset="0"/>
                  <a:cs typeface="Arial" panose="020B0604020202020204" pitchFamily="34" charset="0"/>
                </a:endParaRPr>
              </a:p>
            </p:txBody>
          </p:sp>
          <p:sp>
            <p:nvSpPr>
              <p:cNvPr id="79" name="Rectangle 78">
                <a:extLst>
                  <a:ext uri="{FF2B5EF4-FFF2-40B4-BE49-F238E27FC236}">
                    <a16:creationId xmlns:a16="http://schemas.microsoft.com/office/drawing/2014/main" id="{DD6FBEFF-12B0-4F4B-87E9-4B4306FFE826}"/>
                  </a:ext>
                </a:extLst>
              </p:cNvPr>
              <p:cNvSpPr/>
              <p:nvPr/>
            </p:nvSpPr>
            <p:spPr>
              <a:xfrm>
                <a:off x="10488167" y="9079741"/>
                <a:ext cx="1225296" cy="280371"/>
              </a:xfrm>
              <a:prstGeom prst="rect">
                <a:avLst/>
              </a:prstGeom>
              <a:solidFill>
                <a:schemeClr val="bg1">
                  <a:alpha val="32941"/>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2606227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1">
            <a:extLst>
              <a:ext uri="{FF2B5EF4-FFF2-40B4-BE49-F238E27FC236}">
                <a16:creationId xmlns:a16="http://schemas.microsoft.com/office/drawing/2014/main" id="{D01D3C07-CB61-1F46-A0AF-3A7779FED3E2}"/>
              </a:ext>
            </a:extLst>
          </p:cNvPr>
          <p:cNvSpPr txBox="1">
            <a:spLocks noChangeArrowheads="1"/>
          </p:cNvSpPr>
          <p:nvPr/>
        </p:nvSpPr>
        <p:spPr bwMode="auto">
          <a:xfrm>
            <a:off x="642938" y="6165304"/>
            <a:ext cx="7961510" cy="53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pPr>
            <a:r>
              <a:rPr lang="uk-UA" altLang="en-US" sz="2200" dirty="0">
                <a:cs typeface="Arial" panose="020B0604020202020204" pitchFamily="34" charset="0"/>
              </a:rPr>
              <a:t>Рис. 4. </a:t>
            </a:r>
            <a:r>
              <a:rPr lang="uk-UA" altLang="en-US" sz="2200" b="1" dirty="0">
                <a:cs typeface="Arial" panose="020B0604020202020204" pitchFamily="34" charset="0"/>
              </a:rPr>
              <a:t>Схема методу пошуку мотивів</a:t>
            </a:r>
          </a:p>
        </p:txBody>
      </p:sp>
      <p:sp>
        <p:nvSpPr>
          <p:cNvPr id="27" name="Овал 26">
            <a:extLst>
              <a:ext uri="{FF2B5EF4-FFF2-40B4-BE49-F238E27FC236}">
                <a16:creationId xmlns:a16="http://schemas.microsoft.com/office/drawing/2014/main" id="{CC42B17D-4829-F64C-9146-778F9D104960}"/>
              </a:ext>
            </a:extLst>
          </p:cNvPr>
          <p:cNvSpPr/>
          <p:nvPr/>
        </p:nvSpPr>
        <p:spPr>
          <a:xfrm>
            <a:off x="8710613" y="6215063"/>
            <a:ext cx="433387" cy="476250"/>
          </a:xfrm>
          <a:prstGeom prst="ellipse">
            <a:avLst/>
          </a:prstGeom>
          <a:no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sz="2400" dirty="0">
                <a:solidFill>
                  <a:schemeClr val="tx1"/>
                </a:solidFill>
                <a:latin typeface="Arial" panose="020B0604020202020204" pitchFamily="34" charset="0"/>
                <a:cs typeface="Arial" panose="020B0604020202020204" pitchFamily="34" charset="0"/>
              </a:rPr>
              <a:t>6</a:t>
            </a:r>
            <a:endParaRPr lang="uk-UA" sz="2400" dirty="0">
              <a:solidFill>
                <a:schemeClr val="tx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53852B0-0402-3847-9364-99B094C11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19" y="453056"/>
            <a:ext cx="3269163" cy="3047952"/>
          </a:xfrm>
          <a:prstGeom prst="rect">
            <a:avLst/>
          </a:prstGeom>
        </p:spPr>
      </p:pic>
      <p:sp>
        <p:nvSpPr>
          <p:cNvPr id="8" name="Rectangle 7">
            <a:extLst>
              <a:ext uri="{FF2B5EF4-FFF2-40B4-BE49-F238E27FC236}">
                <a16:creationId xmlns:a16="http://schemas.microsoft.com/office/drawing/2014/main" id="{1764F411-DA21-2B43-894F-3F47F746E35D}"/>
              </a:ext>
            </a:extLst>
          </p:cNvPr>
          <p:cNvSpPr/>
          <p:nvPr/>
        </p:nvSpPr>
        <p:spPr>
          <a:xfrm>
            <a:off x="3347864" y="1064210"/>
            <a:ext cx="3283565" cy="1785104"/>
          </a:xfrm>
          <a:prstGeom prst="rect">
            <a:avLst/>
          </a:prstGeom>
        </p:spPr>
        <p:txBody>
          <a:bodyPr wrap="square">
            <a:spAutoFit/>
          </a:bodyPr>
          <a:lstStyle/>
          <a:p>
            <a:pPr marL="285750" indent="-285750">
              <a:buFontTx/>
              <a:buChar char="-"/>
            </a:pPr>
            <a:r>
              <a:rPr lang="uk-UA" sz="2000" dirty="0">
                <a:latin typeface="Helvetica Neue" charset="0"/>
                <a:ea typeface="Helvetica Neue" charset="0"/>
                <a:cs typeface="Helvetica Neue" charset="0"/>
              </a:rPr>
              <a:t>Здійснено лише в </a:t>
            </a:r>
            <a:r>
              <a:rPr lang="uk-UA" sz="2000" b="1" dirty="0">
                <a:latin typeface="Helvetica Neue" charset="0"/>
                <a:ea typeface="Helvetica Neue" charset="0"/>
                <a:cs typeface="Helvetica Neue" charset="0"/>
              </a:rPr>
              <a:t>невпорядкованих</a:t>
            </a:r>
            <a:r>
              <a:rPr lang="en-US" sz="2000" b="1" dirty="0">
                <a:latin typeface="Helvetica Neue" charset="0"/>
                <a:ea typeface="Helvetica Neue" charset="0"/>
                <a:cs typeface="Helvetica Neue" charset="0"/>
              </a:rPr>
              <a:t> </a:t>
            </a:r>
            <a:r>
              <a:rPr lang="uk-UA" sz="2000" b="1" dirty="0">
                <a:latin typeface="Helvetica Neue" charset="0"/>
                <a:ea typeface="Helvetica Neue" charset="0"/>
                <a:cs typeface="Helvetica Neue" charset="0"/>
              </a:rPr>
              <a:t>ділянках</a:t>
            </a:r>
            <a:r>
              <a:rPr lang="en-US" sz="2000" b="1" dirty="0">
                <a:latin typeface="Helvetica Neue" charset="0"/>
                <a:ea typeface="Helvetica Neue" charset="0"/>
                <a:cs typeface="Helvetica Neue" charset="0"/>
              </a:rPr>
              <a:t> </a:t>
            </a:r>
            <a:r>
              <a:rPr lang="en-US" sz="2000" dirty="0">
                <a:latin typeface="Helvetica Neue" charset="0"/>
                <a:ea typeface="Helvetica Neue" charset="0"/>
                <a:cs typeface="Helvetica Neue" charset="0"/>
              </a:rPr>
              <a:t>(IUPRED, 0.2)</a:t>
            </a:r>
            <a:endParaRPr lang="uk-UA" sz="2000" dirty="0">
              <a:latin typeface="Helvetica Neue" charset="0"/>
              <a:ea typeface="Helvetica Neue" charset="0"/>
              <a:cs typeface="Helvetica Neue" charset="0"/>
            </a:endParaRPr>
          </a:p>
          <a:p>
            <a:endParaRPr lang="uk-UA" sz="1000" dirty="0">
              <a:latin typeface="Helvetica Neue" charset="0"/>
              <a:ea typeface="Helvetica Neue" charset="0"/>
              <a:cs typeface="Helvetica Neue" charset="0"/>
            </a:endParaRPr>
          </a:p>
          <a:p>
            <a:pPr marL="285750" indent="-285750">
              <a:buFontTx/>
              <a:buChar char="-"/>
            </a:pPr>
            <a:r>
              <a:rPr lang="uk-UA" sz="2000" dirty="0">
                <a:latin typeface="Helvetica Neue" charset="0"/>
                <a:ea typeface="Helvetica Neue" charset="0"/>
                <a:cs typeface="Helvetica Neue" charset="0"/>
              </a:rPr>
              <a:t>Подібні білки згруповані в кластери</a:t>
            </a:r>
            <a:endParaRPr lang="en-US" sz="2000" dirty="0">
              <a:latin typeface="Helvetica Neue" charset="0"/>
              <a:ea typeface="Helvetica Neue" charset="0"/>
              <a:cs typeface="Helvetica Neue" charset="0"/>
            </a:endParaRPr>
          </a:p>
        </p:txBody>
      </p:sp>
      <p:grpSp>
        <p:nvGrpSpPr>
          <p:cNvPr id="11" name="Group 10">
            <a:extLst>
              <a:ext uri="{FF2B5EF4-FFF2-40B4-BE49-F238E27FC236}">
                <a16:creationId xmlns:a16="http://schemas.microsoft.com/office/drawing/2014/main" id="{F294BD74-FA7F-854B-930C-8C77764D88CA}"/>
              </a:ext>
            </a:extLst>
          </p:cNvPr>
          <p:cNvGrpSpPr>
            <a:grpSpLocks noChangeAspect="1"/>
          </p:cNvGrpSpPr>
          <p:nvPr/>
        </p:nvGrpSpPr>
        <p:grpSpPr>
          <a:xfrm>
            <a:off x="6778670" y="806664"/>
            <a:ext cx="1897786" cy="2042650"/>
            <a:chOff x="10418968" y="8667668"/>
            <a:chExt cx="1339496" cy="1441744"/>
          </a:xfrm>
        </p:grpSpPr>
        <p:grpSp>
          <p:nvGrpSpPr>
            <p:cNvPr id="12" name="Group 11">
              <a:extLst>
                <a:ext uri="{FF2B5EF4-FFF2-40B4-BE49-F238E27FC236}">
                  <a16:creationId xmlns:a16="http://schemas.microsoft.com/office/drawing/2014/main" id="{0AE57FF7-41ED-AC46-A720-F5591D1FA2A5}"/>
                </a:ext>
              </a:extLst>
            </p:cNvPr>
            <p:cNvGrpSpPr/>
            <p:nvPr/>
          </p:nvGrpSpPr>
          <p:grpSpPr>
            <a:xfrm>
              <a:off x="10418968" y="8667668"/>
              <a:ext cx="1339496" cy="1441744"/>
              <a:chOff x="10516340" y="8647283"/>
              <a:chExt cx="1339496" cy="1441744"/>
            </a:xfrm>
          </p:grpSpPr>
          <p:pic>
            <p:nvPicPr>
              <p:cNvPr id="15" name="Picture 14">
                <a:extLst>
                  <a:ext uri="{FF2B5EF4-FFF2-40B4-BE49-F238E27FC236}">
                    <a16:creationId xmlns:a16="http://schemas.microsoft.com/office/drawing/2014/main" id="{106D809F-4E20-7944-BD8B-4DEB86BD5085}"/>
                  </a:ext>
                </a:extLst>
              </p:cNvPr>
              <p:cNvPicPr>
                <a:picLocks noChangeAspect="1"/>
              </p:cNvPicPr>
              <p:nvPr/>
            </p:nvPicPr>
            <p:blipFill rotWithShape="1">
              <a:blip r:embed="rId4"/>
              <a:srcRect l="68993" t="31077" r="3867" b="57804"/>
              <a:stretch/>
            </p:blipFill>
            <p:spPr>
              <a:xfrm>
                <a:off x="10570092" y="8647283"/>
                <a:ext cx="1259424" cy="476082"/>
              </a:xfrm>
              <a:prstGeom prst="rect">
                <a:avLst/>
              </a:prstGeom>
            </p:spPr>
          </p:pic>
          <p:pic>
            <p:nvPicPr>
              <p:cNvPr id="16" name="Picture 15">
                <a:extLst>
                  <a:ext uri="{FF2B5EF4-FFF2-40B4-BE49-F238E27FC236}">
                    <a16:creationId xmlns:a16="http://schemas.microsoft.com/office/drawing/2014/main" id="{9D49341F-FC92-9C41-BB15-A81877ED62FB}"/>
                  </a:ext>
                </a:extLst>
              </p:cNvPr>
              <p:cNvPicPr>
                <a:picLocks noChangeAspect="1"/>
              </p:cNvPicPr>
              <p:nvPr/>
            </p:nvPicPr>
            <p:blipFill rotWithShape="1">
              <a:blip r:embed="rId4"/>
              <a:srcRect l="68993" t="31077" r="3867" b="57804"/>
              <a:stretch/>
            </p:blipFill>
            <p:spPr>
              <a:xfrm>
                <a:off x="10570092" y="9575875"/>
                <a:ext cx="1259424" cy="476082"/>
              </a:xfrm>
              <a:prstGeom prst="rect">
                <a:avLst/>
              </a:prstGeom>
            </p:spPr>
          </p:pic>
          <p:sp>
            <p:nvSpPr>
              <p:cNvPr id="17" name="Rectangle 16">
                <a:extLst>
                  <a:ext uri="{FF2B5EF4-FFF2-40B4-BE49-F238E27FC236}">
                    <a16:creationId xmlns:a16="http://schemas.microsoft.com/office/drawing/2014/main" id="{20EC69A0-3602-134D-B87C-2E67C37C01E6}"/>
                  </a:ext>
                </a:extLst>
              </p:cNvPr>
              <p:cNvSpPr/>
              <p:nvPr/>
            </p:nvSpPr>
            <p:spPr>
              <a:xfrm>
                <a:off x="10516340" y="9452283"/>
                <a:ext cx="593620" cy="636744"/>
              </a:xfrm>
              <a:prstGeom prst="rect">
                <a:avLst/>
              </a:prstGeom>
              <a:solidFill>
                <a:srgbClr val="A6A6A6">
                  <a:alpha val="32941"/>
                </a:srgb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4B9DFF90-D6CF-C247-94E9-9E5F004C90D7}"/>
                  </a:ext>
                </a:extLst>
              </p:cNvPr>
              <p:cNvSpPr/>
              <p:nvPr/>
            </p:nvSpPr>
            <p:spPr>
              <a:xfrm>
                <a:off x="11619716" y="9452283"/>
                <a:ext cx="236120" cy="636744"/>
              </a:xfrm>
              <a:prstGeom prst="rect">
                <a:avLst/>
              </a:prstGeom>
              <a:solidFill>
                <a:srgbClr val="A6A6A6">
                  <a:alpha val="32941"/>
                </a:srgb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latin typeface="Arial" panose="020B0604020202020204" pitchFamily="34" charset="0"/>
                  <a:cs typeface="Arial" panose="020B0604020202020204" pitchFamily="34" charset="0"/>
                </a:endParaRPr>
              </a:p>
            </p:txBody>
          </p:sp>
        </p:grpSp>
        <p:sp>
          <p:nvSpPr>
            <p:cNvPr id="13" name="Freeform 12">
              <a:extLst>
                <a:ext uri="{FF2B5EF4-FFF2-40B4-BE49-F238E27FC236}">
                  <a16:creationId xmlns:a16="http://schemas.microsoft.com/office/drawing/2014/main" id="{EAE18D52-E3C0-3A41-9973-EDBC860F8A0C}"/>
                </a:ext>
              </a:extLst>
            </p:cNvPr>
            <p:cNvSpPr/>
            <p:nvPr/>
          </p:nvSpPr>
          <p:spPr>
            <a:xfrm>
              <a:off x="10488168" y="9201106"/>
              <a:ext cx="1225296" cy="154102"/>
            </a:xfrm>
            <a:custGeom>
              <a:avLst/>
              <a:gdLst>
                <a:gd name="connsiteX0" fmla="*/ 0 w 1225296"/>
                <a:gd name="connsiteY0" fmla="*/ 144062 h 154102"/>
                <a:gd name="connsiteX1" fmla="*/ 64008 w 1225296"/>
                <a:gd name="connsiteY1" fmla="*/ 153206 h 154102"/>
                <a:gd name="connsiteX2" fmla="*/ 118872 w 1225296"/>
                <a:gd name="connsiteY2" fmla="*/ 134918 h 154102"/>
                <a:gd name="connsiteX3" fmla="*/ 146304 w 1225296"/>
                <a:gd name="connsiteY3" fmla="*/ 125774 h 154102"/>
                <a:gd name="connsiteX4" fmla="*/ 274320 w 1225296"/>
                <a:gd name="connsiteY4" fmla="*/ 144062 h 154102"/>
                <a:gd name="connsiteX5" fmla="*/ 301752 w 1225296"/>
                <a:gd name="connsiteY5" fmla="*/ 153206 h 154102"/>
                <a:gd name="connsiteX6" fmla="*/ 393192 w 1225296"/>
                <a:gd name="connsiteY6" fmla="*/ 144062 h 154102"/>
                <a:gd name="connsiteX7" fmla="*/ 420624 w 1225296"/>
                <a:gd name="connsiteY7" fmla="*/ 125774 h 154102"/>
                <a:gd name="connsiteX8" fmla="*/ 475488 w 1225296"/>
                <a:gd name="connsiteY8" fmla="*/ 144062 h 154102"/>
                <a:gd name="connsiteX9" fmla="*/ 548640 w 1225296"/>
                <a:gd name="connsiteY9" fmla="*/ 61766 h 154102"/>
                <a:gd name="connsiteX10" fmla="*/ 576072 w 1225296"/>
                <a:gd name="connsiteY10" fmla="*/ 52622 h 154102"/>
                <a:gd name="connsiteX11" fmla="*/ 603504 w 1225296"/>
                <a:gd name="connsiteY11" fmla="*/ 34334 h 154102"/>
                <a:gd name="connsiteX12" fmla="*/ 621792 w 1225296"/>
                <a:gd name="connsiteY12" fmla="*/ 6902 h 154102"/>
                <a:gd name="connsiteX13" fmla="*/ 713232 w 1225296"/>
                <a:gd name="connsiteY13" fmla="*/ 43478 h 154102"/>
                <a:gd name="connsiteX14" fmla="*/ 740664 w 1225296"/>
                <a:gd name="connsiteY14" fmla="*/ 61766 h 154102"/>
                <a:gd name="connsiteX15" fmla="*/ 786384 w 1225296"/>
                <a:gd name="connsiteY15" fmla="*/ 52622 h 154102"/>
                <a:gd name="connsiteX16" fmla="*/ 813816 w 1225296"/>
                <a:gd name="connsiteY16" fmla="*/ 43478 h 154102"/>
                <a:gd name="connsiteX17" fmla="*/ 868680 w 1225296"/>
                <a:gd name="connsiteY17" fmla="*/ 61766 h 154102"/>
                <a:gd name="connsiteX18" fmla="*/ 896112 w 1225296"/>
                <a:gd name="connsiteY18" fmla="*/ 52622 h 154102"/>
                <a:gd name="connsiteX19" fmla="*/ 923544 w 1225296"/>
                <a:gd name="connsiteY19" fmla="*/ 34334 h 154102"/>
                <a:gd name="connsiteX20" fmla="*/ 987552 w 1225296"/>
                <a:gd name="connsiteY20" fmla="*/ 43478 h 154102"/>
                <a:gd name="connsiteX21" fmla="*/ 996696 w 1225296"/>
                <a:gd name="connsiteY21" fmla="*/ 98342 h 154102"/>
                <a:gd name="connsiteX22" fmla="*/ 1024128 w 1225296"/>
                <a:gd name="connsiteY22" fmla="*/ 107486 h 154102"/>
                <a:gd name="connsiteX23" fmla="*/ 1115568 w 1225296"/>
                <a:gd name="connsiteY23" fmla="*/ 144062 h 154102"/>
                <a:gd name="connsiteX24" fmla="*/ 1197864 w 1225296"/>
                <a:gd name="connsiteY24" fmla="*/ 144062 h 154102"/>
                <a:gd name="connsiteX25" fmla="*/ 1225296 w 1225296"/>
                <a:gd name="connsiteY25" fmla="*/ 134918 h 154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25296" h="154102">
                  <a:moveTo>
                    <a:pt x="0" y="144062"/>
                  </a:moveTo>
                  <a:cubicBezTo>
                    <a:pt x="21336" y="147110"/>
                    <a:pt x="42519" y="154859"/>
                    <a:pt x="64008" y="153206"/>
                  </a:cubicBezTo>
                  <a:cubicBezTo>
                    <a:pt x="83228" y="151728"/>
                    <a:pt x="100584" y="141014"/>
                    <a:pt x="118872" y="134918"/>
                  </a:cubicBezTo>
                  <a:lnTo>
                    <a:pt x="146304" y="125774"/>
                  </a:lnTo>
                  <a:cubicBezTo>
                    <a:pt x="197513" y="131464"/>
                    <a:pt x="227738" y="132416"/>
                    <a:pt x="274320" y="144062"/>
                  </a:cubicBezTo>
                  <a:cubicBezTo>
                    <a:pt x="283671" y="146400"/>
                    <a:pt x="292608" y="150158"/>
                    <a:pt x="301752" y="153206"/>
                  </a:cubicBezTo>
                  <a:cubicBezTo>
                    <a:pt x="332232" y="150158"/>
                    <a:pt x="363344" y="150950"/>
                    <a:pt x="393192" y="144062"/>
                  </a:cubicBezTo>
                  <a:cubicBezTo>
                    <a:pt x="403900" y="141591"/>
                    <a:pt x="409634" y="125774"/>
                    <a:pt x="420624" y="125774"/>
                  </a:cubicBezTo>
                  <a:cubicBezTo>
                    <a:pt x="439901" y="125774"/>
                    <a:pt x="475488" y="144062"/>
                    <a:pt x="475488" y="144062"/>
                  </a:cubicBezTo>
                  <a:cubicBezTo>
                    <a:pt x="592105" y="127402"/>
                    <a:pt x="504576" y="160911"/>
                    <a:pt x="548640" y="61766"/>
                  </a:cubicBezTo>
                  <a:cubicBezTo>
                    <a:pt x="552555" y="52958"/>
                    <a:pt x="567451" y="56933"/>
                    <a:pt x="576072" y="52622"/>
                  </a:cubicBezTo>
                  <a:cubicBezTo>
                    <a:pt x="585902" y="47707"/>
                    <a:pt x="594360" y="40430"/>
                    <a:pt x="603504" y="34334"/>
                  </a:cubicBezTo>
                  <a:cubicBezTo>
                    <a:pt x="609600" y="25190"/>
                    <a:pt x="611016" y="9057"/>
                    <a:pt x="621792" y="6902"/>
                  </a:cubicBezTo>
                  <a:cubicBezTo>
                    <a:pt x="712822" y="-11304"/>
                    <a:pt x="678194" y="8440"/>
                    <a:pt x="713232" y="43478"/>
                  </a:cubicBezTo>
                  <a:cubicBezTo>
                    <a:pt x="721003" y="51249"/>
                    <a:pt x="731520" y="55670"/>
                    <a:pt x="740664" y="61766"/>
                  </a:cubicBezTo>
                  <a:cubicBezTo>
                    <a:pt x="755904" y="58718"/>
                    <a:pt x="771306" y="56391"/>
                    <a:pt x="786384" y="52622"/>
                  </a:cubicBezTo>
                  <a:cubicBezTo>
                    <a:pt x="795735" y="50284"/>
                    <a:pt x="804236" y="42414"/>
                    <a:pt x="813816" y="43478"/>
                  </a:cubicBezTo>
                  <a:cubicBezTo>
                    <a:pt x="832975" y="45607"/>
                    <a:pt x="868680" y="61766"/>
                    <a:pt x="868680" y="61766"/>
                  </a:cubicBezTo>
                  <a:cubicBezTo>
                    <a:pt x="877824" y="58718"/>
                    <a:pt x="887491" y="56933"/>
                    <a:pt x="896112" y="52622"/>
                  </a:cubicBezTo>
                  <a:cubicBezTo>
                    <a:pt x="905942" y="47707"/>
                    <a:pt x="912609" y="35428"/>
                    <a:pt x="923544" y="34334"/>
                  </a:cubicBezTo>
                  <a:cubicBezTo>
                    <a:pt x="944990" y="32189"/>
                    <a:pt x="966216" y="40430"/>
                    <a:pt x="987552" y="43478"/>
                  </a:cubicBezTo>
                  <a:cubicBezTo>
                    <a:pt x="990600" y="61766"/>
                    <a:pt x="987497" y="82245"/>
                    <a:pt x="996696" y="98342"/>
                  </a:cubicBezTo>
                  <a:cubicBezTo>
                    <a:pt x="1001478" y="106711"/>
                    <a:pt x="1016602" y="101465"/>
                    <a:pt x="1024128" y="107486"/>
                  </a:cubicBezTo>
                  <a:cubicBezTo>
                    <a:pt x="1089148" y="159502"/>
                    <a:pt x="957494" y="124303"/>
                    <a:pt x="1115568" y="144062"/>
                  </a:cubicBezTo>
                  <a:cubicBezTo>
                    <a:pt x="1157242" y="157953"/>
                    <a:pt x="1139930" y="156936"/>
                    <a:pt x="1197864" y="144062"/>
                  </a:cubicBezTo>
                  <a:cubicBezTo>
                    <a:pt x="1207273" y="141971"/>
                    <a:pt x="1225296" y="134918"/>
                    <a:pt x="1225296" y="134918"/>
                  </a:cubicBezTo>
                </a:path>
              </a:pathLst>
            </a:custGeom>
            <a:solidFill>
              <a:srgbClr val="87BDC0"/>
            </a:solidFill>
            <a:ln w="38100">
              <a:solidFill>
                <a:srgbClr val="87BD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D3795CE6-E027-B942-82D4-13E3F7A7360B}"/>
                </a:ext>
              </a:extLst>
            </p:cNvPr>
            <p:cNvSpPr/>
            <p:nvPr/>
          </p:nvSpPr>
          <p:spPr>
            <a:xfrm>
              <a:off x="10488167" y="9079741"/>
              <a:ext cx="1225296" cy="280371"/>
            </a:xfrm>
            <a:prstGeom prst="rect">
              <a:avLst/>
            </a:prstGeom>
            <a:solidFill>
              <a:schemeClr val="bg1">
                <a:alpha val="32941"/>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latin typeface="Arial" panose="020B0604020202020204" pitchFamily="34" charset="0"/>
                <a:cs typeface="Arial" panose="020B0604020202020204" pitchFamily="34" charset="0"/>
              </a:endParaRPr>
            </a:p>
          </p:txBody>
        </p:sp>
      </p:grpSp>
      <p:sp>
        <p:nvSpPr>
          <p:cNvPr id="23" name="TextBox 22">
            <a:extLst>
              <a:ext uri="{FF2B5EF4-FFF2-40B4-BE49-F238E27FC236}">
                <a16:creationId xmlns:a16="http://schemas.microsoft.com/office/drawing/2014/main" id="{16476ECE-390E-DE47-AFDF-15829FE58059}"/>
              </a:ext>
            </a:extLst>
          </p:cNvPr>
          <p:cNvSpPr txBox="1"/>
          <p:nvPr/>
        </p:nvSpPr>
        <p:spPr>
          <a:xfrm>
            <a:off x="539552" y="5678390"/>
            <a:ext cx="7992888" cy="430887"/>
          </a:xfrm>
          <a:prstGeom prst="rect">
            <a:avLst/>
          </a:prstGeom>
          <a:noFill/>
        </p:spPr>
        <p:txBody>
          <a:bodyPr wrap="square" rtlCol="0">
            <a:spAutoFit/>
          </a:bodyPr>
          <a:lstStyle/>
          <a:p>
            <a:r>
              <a:rPr lang="uk-UA" sz="2200" dirty="0">
                <a:ea typeface="Helvetica Neue" charset="0"/>
                <a:cs typeface="Arial" panose="020B0604020202020204" pitchFamily="34" charset="0"/>
              </a:rPr>
              <a:t>Ми тестували </a:t>
            </a:r>
            <a:r>
              <a:rPr lang="en-US" sz="2200" b="1" dirty="0">
                <a:ea typeface="Helvetica Neue" charset="0"/>
                <a:cs typeface="Arial" panose="020B0604020202020204" pitchFamily="34" charset="0"/>
              </a:rPr>
              <a:t>8</a:t>
            </a:r>
            <a:r>
              <a:rPr lang="uk-UA" sz="2200" b="1" dirty="0">
                <a:ea typeface="Helvetica Neue" charset="0"/>
                <a:cs typeface="Arial" panose="020B0604020202020204" pitchFamily="34" charset="0"/>
              </a:rPr>
              <a:t> варіантів </a:t>
            </a:r>
            <a:r>
              <a:rPr lang="uk-UA" sz="2200" dirty="0">
                <a:ea typeface="Helvetica Neue" charset="0"/>
                <a:cs typeface="Arial" panose="020B0604020202020204" pitchFamily="34" charset="0"/>
              </a:rPr>
              <a:t>процедури</a:t>
            </a:r>
            <a:endParaRPr lang="en-US" sz="2200" dirty="0">
              <a:ea typeface="Helvetica Neue" charset="0"/>
              <a:cs typeface="Arial" panose="020B0604020202020204" pitchFamily="34" charset="0"/>
            </a:endParaRPr>
          </a:p>
        </p:txBody>
      </p:sp>
      <p:grpSp>
        <p:nvGrpSpPr>
          <p:cNvPr id="45" name="Group 44">
            <a:extLst>
              <a:ext uri="{FF2B5EF4-FFF2-40B4-BE49-F238E27FC236}">
                <a16:creationId xmlns:a16="http://schemas.microsoft.com/office/drawing/2014/main" id="{74DC79B7-D561-A74F-A378-3ADC633EE64E}"/>
              </a:ext>
            </a:extLst>
          </p:cNvPr>
          <p:cNvGrpSpPr/>
          <p:nvPr/>
        </p:nvGrpSpPr>
        <p:grpSpPr>
          <a:xfrm>
            <a:off x="19524" y="471493"/>
            <a:ext cx="9088980" cy="5217631"/>
            <a:chOff x="19524" y="471493"/>
            <a:chExt cx="9088980" cy="5217631"/>
          </a:xfrm>
        </p:grpSpPr>
        <p:sp>
          <p:nvSpPr>
            <p:cNvPr id="7" name="TextBox 6">
              <a:extLst>
                <a:ext uri="{FF2B5EF4-FFF2-40B4-BE49-F238E27FC236}">
                  <a16:creationId xmlns:a16="http://schemas.microsoft.com/office/drawing/2014/main" id="{AD1A9E61-3D63-DA43-9D5C-1A91033B642C}"/>
                </a:ext>
              </a:extLst>
            </p:cNvPr>
            <p:cNvSpPr txBox="1"/>
            <p:nvPr/>
          </p:nvSpPr>
          <p:spPr>
            <a:xfrm>
              <a:off x="567570" y="4581128"/>
              <a:ext cx="7992888" cy="1107996"/>
            </a:xfrm>
            <a:prstGeom prst="rect">
              <a:avLst/>
            </a:prstGeom>
            <a:noFill/>
          </p:spPr>
          <p:txBody>
            <a:bodyPr wrap="square" rtlCol="0">
              <a:spAutoFit/>
            </a:bodyPr>
            <a:lstStyle/>
            <a:p>
              <a:r>
                <a:rPr lang="uk-UA" sz="2200" dirty="0">
                  <a:ea typeface="Helvetica Neue" charset="0"/>
                  <a:cs typeface="Arial" panose="020B0604020202020204" pitchFamily="34" charset="0"/>
                </a:rPr>
                <a:t>Мотиви мають бути присутніми у протеїнах запиту (</a:t>
              </a:r>
              <a:r>
                <a:rPr lang="en-US" sz="2200" dirty="0">
                  <a:ea typeface="Helvetica Neue" charset="0"/>
                  <a:cs typeface="Arial" panose="020B0604020202020204" pitchFamily="34" charset="0"/>
                </a:rPr>
                <a:t>query</a:t>
              </a:r>
              <a:r>
                <a:rPr lang="uk-UA" sz="2200" dirty="0">
                  <a:ea typeface="Helvetica Neue" charset="0"/>
                  <a:cs typeface="Arial" panose="020B0604020202020204" pitchFamily="34" charset="0"/>
                </a:rPr>
                <a:t>)</a:t>
              </a:r>
              <a:r>
                <a:rPr lang="en-US" sz="2200" dirty="0">
                  <a:ea typeface="Helvetica Neue" charset="0"/>
                  <a:cs typeface="Arial" panose="020B0604020202020204" pitchFamily="34" charset="0"/>
                </a:rPr>
                <a:t> :</a:t>
              </a:r>
            </a:p>
            <a:p>
              <a:pPr marL="342900" indent="-342900">
                <a:buFontTx/>
                <a:buChar char="-"/>
              </a:pPr>
              <a:r>
                <a:rPr lang="uk-UA" sz="2200" b="1" dirty="0">
                  <a:ea typeface="Helvetica Neue" charset="0"/>
                  <a:cs typeface="Arial" panose="020B0604020202020204" pitchFamily="34" charset="0"/>
                </a:rPr>
                <a:t>Підвищена чутливість</a:t>
              </a:r>
              <a:endParaRPr lang="en-US" sz="2200" dirty="0">
                <a:ea typeface="Helvetica Neue" charset="0"/>
                <a:cs typeface="Arial" panose="020B0604020202020204" pitchFamily="34" charset="0"/>
              </a:endParaRPr>
            </a:p>
            <a:p>
              <a:pPr marL="342900" indent="-342900">
                <a:buFontTx/>
                <a:buChar char="-"/>
              </a:pPr>
              <a:r>
                <a:rPr lang="uk-UA" sz="2200" b="1" dirty="0">
                  <a:ea typeface="Helvetica Neue" charset="0"/>
                  <a:cs typeface="Arial" panose="020B0604020202020204" pitchFamily="34" charset="0"/>
                </a:rPr>
                <a:t>Підвищена</a:t>
              </a:r>
              <a:r>
                <a:rPr lang="en-US" sz="2200" b="1" dirty="0">
                  <a:ea typeface="Helvetica Neue" charset="0"/>
                  <a:cs typeface="Arial" panose="020B0604020202020204" pitchFamily="34" charset="0"/>
                </a:rPr>
                <a:t> </a:t>
              </a:r>
              <a:r>
                <a:rPr lang="uk-UA" sz="2200" b="1" dirty="0">
                  <a:ea typeface="Helvetica Neue" charset="0"/>
                  <a:cs typeface="Arial" panose="020B0604020202020204" pitchFamily="34" charset="0"/>
                </a:rPr>
                <a:t>специфічність</a:t>
              </a:r>
              <a:r>
                <a:rPr lang="en-US" sz="2200" b="1" dirty="0">
                  <a:ea typeface="Helvetica Neue" charset="0"/>
                  <a:cs typeface="Arial" panose="020B0604020202020204" pitchFamily="34" charset="0"/>
                </a:rPr>
                <a:t> </a:t>
              </a:r>
              <a:r>
                <a:rPr lang="uk-UA" sz="2200" dirty="0">
                  <a:ea typeface="Helvetica Neue" charset="0"/>
                  <a:cs typeface="Arial" panose="020B0604020202020204" pitchFamily="34" charset="0"/>
                </a:rPr>
                <a:t>до</a:t>
              </a:r>
              <a:r>
                <a:rPr lang="en-US" sz="2200" dirty="0">
                  <a:ea typeface="Helvetica Neue" charset="0"/>
                  <a:cs typeface="Arial" panose="020B0604020202020204" pitchFamily="34" charset="0"/>
                </a:rPr>
                <a:t> </a:t>
              </a:r>
              <a:r>
                <a:rPr lang="uk-UA" sz="2200" dirty="0">
                  <a:ea typeface="Helvetica Neue" charset="0"/>
                  <a:cs typeface="Arial" panose="020B0604020202020204" pitchFamily="34" charset="0"/>
                </a:rPr>
                <a:t>прямих</a:t>
              </a:r>
              <a:r>
                <a:rPr lang="en-US" sz="2200" dirty="0">
                  <a:ea typeface="Helvetica Neue" charset="0"/>
                  <a:cs typeface="Arial" panose="020B0604020202020204" pitchFamily="34" charset="0"/>
                </a:rPr>
                <a:t> </a:t>
              </a:r>
              <a:r>
                <a:rPr lang="uk-UA" sz="2200" dirty="0">
                  <a:ea typeface="Helvetica Neue" charset="0"/>
                  <a:cs typeface="Arial" panose="020B0604020202020204" pitchFamily="34" charset="0"/>
                </a:rPr>
                <a:t>взаємодій</a:t>
              </a:r>
              <a:endParaRPr lang="en-US" sz="2200" dirty="0">
                <a:ea typeface="Helvetica Neue" charset="0"/>
                <a:cs typeface="Arial" panose="020B0604020202020204" pitchFamily="34" charset="0"/>
              </a:endParaRPr>
            </a:p>
          </p:txBody>
        </p:sp>
        <p:grpSp>
          <p:nvGrpSpPr>
            <p:cNvPr id="44" name="Group 43">
              <a:extLst>
                <a:ext uri="{FF2B5EF4-FFF2-40B4-BE49-F238E27FC236}">
                  <a16:creationId xmlns:a16="http://schemas.microsoft.com/office/drawing/2014/main" id="{2A12D34D-326F-4C44-9CE4-79D13763BDCA}"/>
                </a:ext>
              </a:extLst>
            </p:cNvPr>
            <p:cNvGrpSpPr/>
            <p:nvPr/>
          </p:nvGrpSpPr>
          <p:grpSpPr>
            <a:xfrm>
              <a:off x="19524" y="471493"/>
              <a:ext cx="9088980" cy="4109635"/>
              <a:chOff x="19524" y="471493"/>
              <a:chExt cx="9088980" cy="4109635"/>
            </a:xfrm>
          </p:grpSpPr>
          <p:pic>
            <p:nvPicPr>
              <p:cNvPr id="6" name="Picture 5">
                <a:extLst>
                  <a:ext uri="{FF2B5EF4-FFF2-40B4-BE49-F238E27FC236}">
                    <a16:creationId xmlns:a16="http://schemas.microsoft.com/office/drawing/2014/main" id="{B9057EEA-6238-B443-909A-07EB849E5F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24" y="471493"/>
                <a:ext cx="9088980" cy="4109635"/>
              </a:xfrm>
              <a:prstGeom prst="rect">
                <a:avLst/>
              </a:prstGeom>
            </p:spPr>
          </p:pic>
          <p:grpSp>
            <p:nvGrpSpPr>
              <p:cNvPr id="2" name="Group 1">
                <a:extLst>
                  <a:ext uri="{FF2B5EF4-FFF2-40B4-BE49-F238E27FC236}">
                    <a16:creationId xmlns:a16="http://schemas.microsoft.com/office/drawing/2014/main" id="{B367E379-99D2-3B4C-8616-56E531512984}"/>
                  </a:ext>
                </a:extLst>
              </p:cNvPr>
              <p:cNvGrpSpPr/>
              <p:nvPr/>
            </p:nvGrpSpPr>
            <p:grpSpPr>
              <a:xfrm>
                <a:off x="1331640" y="1988840"/>
                <a:ext cx="1560890" cy="2520280"/>
                <a:chOff x="1331640" y="1988840"/>
                <a:chExt cx="1560890" cy="2520280"/>
              </a:xfrm>
            </p:grpSpPr>
            <p:sp>
              <p:nvSpPr>
                <p:cNvPr id="37" name="Rectangle 36">
                  <a:extLst>
                    <a:ext uri="{FF2B5EF4-FFF2-40B4-BE49-F238E27FC236}">
                      <a16:creationId xmlns:a16="http://schemas.microsoft.com/office/drawing/2014/main" id="{36B448A1-3811-B040-A807-6F65F9196881}"/>
                    </a:ext>
                  </a:extLst>
                </p:cNvPr>
                <p:cNvSpPr>
                  <a:spLocks noChangeAspect="1"/>
                </p:cNvSpPr>
                <p:nvPr/>
              </p:nvSpPr>
              <p:spPr>
                <a:xfrm>
                  <a:off x="1331640" y="2156762"/>
                  <a:ext cx="1560890" cy="23523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1B83A6C-70AF-324C-B2C9-54F106689515}"/>
                    </a:ext>
                  </a:extLst>
                </p:cNvPr>
                <p:cNvSpPr>
                  <a:spLocks noChangeAspect="1"/>
                </p:cNvSpPr>
                <p:nvPr/>
              </p:nvSpPr>
              <p:spPr>
                <a:xfrm>
                  <a:off x="1403648" y="2023283"/>
                  <a:ext cx="216494" cy="2811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DA26969-9CE0-5840-A49E-99B92AC8E258}"/>
                    </a:ext>
                  </a:extLst>
                </p:cNvPr>
                <p:cNvSpPr>
                  <a:spLocks noChangeAspect="1"/>
                </p:cNvSpPr>
                <p:nvPr/>
              </p:nvSpPr>
              <p:spPr>
                <a:xfrm>
                  <a:off x="1414129" y="1988840"/>
                  <a:ext cx="92021" cy="1566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A4C8ED45-E4A2-5D40-9054-349956B26572}"/>
                  </a:ext>
                </a:extLst>
              </p:cNvPr>
              <p:cNvGrpSpPr/>
              <p:nvPr/>
            </p:nvGrpSpPr>
            <p:grpSpPr>
              <a:xfrm>
                <a:off x="5984445" y="1988840"/>
                <a:ext cx="1467874" cy="2336162"/>
                <a:chOff x="5984445" y="1988840"/>
                <a:chExt cx="1467874" cy="2336162"/>
              </a:xfrm>
            </p:grpSpPr>
            <p:sp>
              <p:nvSpPr>
                <p:cNvPr id="40" name="Rectangle 39">
                  <a:extLst>
                    <a:ext uri="{FF2B5EF4-FFF2-40B4-BE49-F238E27FC236}">
                      <a16:creationId xmlns:a16="http://schemas.microsoft.com/office/drawing/2014/main" id="{DFE79D82-2B30-4C41-9271-D9490B8D0258}"/>
                    </a:ext>
                  </a:extLst>
                </p:cNvPr>
                <p:cNvSpPr/>
                <p:nvPr/>
              </p:nvSpPr>
              <p:spPr>
                <a:xfrm>
                  <a:off x="6056452" y="2145526"/>
                  <a:ext cx="1395867" cy="21794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1879BFB-DB2C-954B-BC74-5CF577630263}"/>
                    </a:ext>
                  </a:extLst>
                </p:cNvPr>
                <p:cNvSpPr/>
                <p:nvPr/>
              </p:nvSpPr>
              <p:spPr>
                <a:xfrm>
                  <a:off x="5984445" y="2043070"/>
                  <a:ext cx="208498" cy="2734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C721BD8-6A2E-4F46-B6B6-C2D1D0E0F633}"/>
                    </a:ext>
                  </a:extLst>
                </p:cNvPr>
                <p:cNvSpPr/>
                <p:nvPr/>
              </p:nvSpPr>
              <p:spPr>
                <a:xfrm>
                  <a:off x="6012160" y="1988840"/>
                  <a:ext cx="88622" cy="1523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Tree>
    <p:extLst>
      <p:ext uri="{BB962C8B-B14F-4D97-AF65-F5344CB8AC3E}">
        <p14:creationId xmlns:p14="http://schemas.microsoft.com/office/powerpoint/2010/main" val="1233426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0071868E-EA4A-3D46-A6A3-67B9DD63BF18}"/>
              </a:ext>
            </a:extLst>
          </p:cNvPr>
          <p:cNvGrpSpPr/>
          <p:nvPr/>
        </p:nvGrpSpPr>
        <p:grpSpPr>
          <a:xfrm>
            <a:off x="5436096" y="3534929"/>
            <a:ext cx="2880320" cy="2702383"/>
            <a:chOff x="5148063" y="3534929"/>
            <a:chExt cx="2880320" cy="2702383"/>
          </a:xfrm>
        </p:grpSpPr>
        <p:pic>
          <p:nvPicPr>
            <p:cNvPr id="12" name="Picture 11">
              <a:extLst>
                <a:ext uri="{FF2B5EF4-FFF2-40B4-BE49-F238E27FC236}">
                  <a16:creationId xmlns:a16="http://schemas.microsoft.com/office/drawing/2014/main" id="{22E243D4-1C04-E44D-BBB8-69CDD15EB701}"/>
                </a:ext>
              </a:extLst>
            </p:cNvPr>
            <p:cNvPicPr>
              <a:picLocks noChangeAspect="1"/>
            </p:cNvPicPr>
            <p:nvPr/>
          </p:nvPicPr>
          <p:blipFill rotWithShape="1">
            <a:blip r:embed="rId3">
              <a:extLst>
                <a:ext uri="{28A0092B-C50C-407E-A947-70E740481C1C}">
                  <a14:useLocalDpi xmlns:a14="http://schemas.microsoft.com/office/drawing/2010/main" val="0"/>
                </a:ext>
              </a:extLst>
            </a:blip>
            <a:srcRect l="51807"/>
            <a:stretch/>
          </p:blipFill>
          <p:spPr>
            <a:xfrm>
              <a:off x="5148063" y="3534929"/>
              <a:ext cx="2880320" cy="2702383"/>
            </a:xfrm>
            <a:prstGeom prst="rect">
              <a:avLst/>
            </a:prstGeom>
          </p:spPr>
        </p:pic>
        <p:grpSp>
          <p:nvGrpSpPr>
            <p:cNvPr id="14" name="Group 13">
              <a:extLst>
                <a:ext uri="{FF2B5EF4-FFF2-40B4-BE49-F238E27FC236}">
                  <a16:creationId xmlns:a16="http://schemas.microsoft.com/office/drawing/2014/main" id="{004EC673-2873-2F45-B92B-46868255887B}"/>
                </a:ext>
              </a:extLst>
            </p:cNvPr>
            <p:cNvGrpSpPr/>
            <p:nvPr/>
          </p:nvGrpSpPr>
          <p:grpSpPr>
            <a:xfrm>
              <a:off x="5940152" y="4543037"/>
              <a:ext cx="1008112" cy="1584180"/>
              <a:chOff x="5940152" y="4221084"/>
              <a:chExt cx="1008112" cy="1584180"/>
            </a:xfrm>
          </p:grpSpPr>
          <p:sp>
            <p:nvSpPr>
              <p:cNvPr id="13" name="Rectangle 12">
                <a:extLst>
                  <a:ext uri="{FF2B5EF4-FFF2-40B4-BE49-F238E27FC236}">
                    <a16:creationId xmlns:a16="http://schemas.microsoft.com/office/drawing/2014/main" id="{B6A53769-7A49-EE4E-BBFA-2F70DC8F8BDC}"/>
                  </a:ext>
                </a:extLst>
              </p:cNvPr>
              <p:cNvSpPr/>
              <p:nvPr/>
            </p:nvSpPr>
            <p:spPr>
              <a:xfrm>
                <a:off x="6012160" y="4357979"/>
                <a:ext cx="936104" cy="14472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A9126A0-7CC8-A54F-A156-8AA07FF82987}"/>
                  </a:ext>
                </a:extLst>
              </p:cNvPr>
              <p:cNvSpPr/>
              <p:nvPr/>
            </p:nvSpPr>
            <p:spPr>
              <a:xfrm>
                <a:off x="5940152" y="4255524"/>
                <a:ext cx="139824" cy="181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73F7325-EFC1-AF42-ACA4-DE8343E16A1B}"/>
                  </a:ext>
                </a:extLst>
              </p:cNvPr>
              <p:cNvSpPr/>
              <p:nvPr/>
            </p:nvSpPr>
            <p:spPr>
              <a:xfrm>
                <a:off x="5980348" y="4221084"/>
                <a:ext cx="59432" cy="1011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5" name="Group 14">
            <a:extLst>
              <a:ext uri="{FF2B5EF4-FFF2-40B4-BE49-F238E27FC236}">
                <a16:creationId xmlns:a16="http://schemas.microsoft.com/office/drawing/2014/main" id="{994CCC9C-0E5D-684B-BEED-5080A8EE2613}"/>
              </a:ext>
            </a:extLst>
          </p:cNvPr>
          <p:cNvGrpSpPr/>
          <p:nvPr/>
        </p:nvGrpSpPr>
        <p:grpSpPr>
          <a:xfrm>
            <a:off x="930970" y="3534929"/>
            <a:ext cx="2992958" cy="2702383"/>
            <a:chOff x="642937" y="3534929"/>
            <a:chExt cx="2992958" cy="2702383"/>
          </a:xfrm>
        </p:grpSpPr>
        <p:pic>
          <p:nvPicPr>
            <p:cNvPr id="11" name="Picture 10">
              <a:extLst>
                <a:ext uri="{FF2B5EF4-FFF2-40B4-BE49-F238E27FC236}">
                  <a16:creationId xmlns:a16="http://schemas.microsoft.com/office/drawing/2014/main" id="{743C7778-8483-B446-9D49-40642453E8DF}"/>
                </a:ext>
              </a:extLst>
            </p:cNvPr>
            <p:cNvPicPr>
              <a:picLocks noChangeAspect="1"/>
            </p:cNvPicPr>
            <p:nvPr/>
          </p:nvPicPr>
          <p:blipFill rotWithShape="1">
            <a:blip r:embed="rId3">
              <a:extLst>
                <a:ext uri="{28A0092B-C50C-407E-A947-70E740481C1C}">
                  <a14:useLocalDpi xmlns:a14="http://schemas.microsoft.com/office/drawing/2010/main" val="0"/>
                </a:ext>
              </a:extLst>
            </a:blip>
            <a:srcRect r="49922"/>
            <a:stretch/>
          </p:blipFill>
          <p:spPr>
            <a:xfrm>
              <a:off x="642937" y="3534929"/>
              <a:ext cx="2992958" cy="2702383"/>
            </a:xfrm>
            <a:prstGeom prst="rect">
              <a:avLst/>
            </a:prstGeom>
          </p:spPr>
        </p:pic>
        <p:grpSp>
          <p:nvGrpSpPr>
            <p:cNvPr id="19" name="Group 18">
              <a:extLst>
                <a:ext uri="{FF2B5EF4-FFF2-40B4-BE49-F238E27FC236}">
                  <a16:creationId xmlns:a16="http://schemas.microsoft.com/office/drawing/2014/main" id="{FB0D6A89-61CE-6C45-AB6B-BE9D4DF47723}"/>
                </a:ext>
              </a:extLst>
            </p:cNvPr>
            <p:cNvGrpSpPr/>
            <p:nvPr/>
          </p:nvGrpSpPr>
          <p:grpSpPr>
            <a:xfrm>
              <a:off x="1547663" y="4543037"/>
              <a:ext cx="1008113" cy="1656188"/>
              <a:chOff x="5940151" y="4221080"/>
              <a:chExt cx="1008113" cy="1656188"/>
            </a:xfrm>
          </p:grpSpPr>
          <p:sp>
            <p:nvSpPr>
              <p:cNvPr id="20" name="Rectangle 19">
                <a:extLst>
                  <a:ext uri="{FF2B5EF4-FFF2-40B4-BE49-F238E27FC236}">
                    <a16:creationId xmlns:a16="http://schemas.microsoft.com/office/drawing/2014/main" id="{B8D07A64-C4D5-C944-AAB5-9F10D169A58A}"/>
                  </a:ext>
                </a:extLst>
              </p:cNvPr>
              <p:cNvSpPr/>
              <p:nvPr/>
            </p:nvSpPr>
            <p:spPr>
              <a:xfrm>
                <a:off x="5940151" y="4357979"/>
                <a:ext cx="1008113" cy="1519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C253898-A0C0-4A45-9548-016CBEE7B846}"/>
                  </a:ext>
                </a:extLst>
              </p:cNvPr>
              <p:cNvSpPr/>
              <p:nvPr/>
            </p:nvSpPr>
            <p:spPr>
              <a:xfrm>
                <a:off x="5940152" y="4255524"/>
                <a:ext cx="139824" cy="181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015B863-A5EA-5E41-B140-D9A22729BD2A}"/>
                  </a:ext>
                </a:extLst>
              </p:cNvPr>
              <p:cNvSpPr/>
              <p:nvPr/>
            </p:nvSpPr>
            <p:spPr>
              <a:xfrm>
                <a:off x="5950632" y="4221080"/>
                <a:ext cx="59432" cy="1011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122" name="TextBox 1">
            <a:extLst>
              <a:ext uri="{FF2B5EF4-FFF2-40B4-BE49-F238E27FC236}">
                <a16:creationId xmlns:a16="http://schemas.microsoft.com/office/drawing/2014/main" id="{D01D3C07-CB61-1F46-A0AF-3A7779FED3E2}"/>
              </a:ext>
            </a:extLst>
          </p:cNvPr>
          <p:cNvSpPr txBox="1">
            <a:spLocks noChangeArrowheads="1"/>
          </p:cNvSpPr>
          <p:nvPr/>
        </p:nvSpPr>
        <p:spPr bwMode="auto">
          <a:xfrm>
            <a:off x="642938" y="5797390"/>
            <a:ext cx="7961510" cy="87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pPr>
            <a:r>
              <a:rPr lang="uk-UA" altLang="en-US" dirty="0">
                <a:cs typeface="Arial" panose="020B0604020202020204" pitchFamily="34" charset="0"/>
              </a:rPr>
              <a:t>Рис. 5. </a:t>
            </a:r>
            <a:r>
              <a:rPr lang="uk-UA" b="1" dirty="0"/>
              <a:t>Діаграми Вена, що показують кількість виявлених мотивів-кандидатів та заново визначених відомих мотивів. </a:t>
            </a:r>
            <a:endParaRPr lang="en-US" b="1" dirty="0"/>
          </a:p>
        </p:txBody>
      </p:sp>
      <p:sp>
        <p:nvSpPr>
          <p:cNvPr id="27" name="Овал 26">
            <a:extLst>
              <a:ext uri="{FF2B5EF4-FFF2-40B4-BE49-F238E27FC236}">
                <a16:creationId xmlns:a16="http://schemas.microsoft.com/office/drawing/2014/main" id="{CC42B17D-4829-F64C-9146-778F9D104960}"/>
              </a:ext>
            </a:extLst>
          </p:cNvPr>
          <p:cNvSpPr/>
          <p:nvPr/>
        </p:nvSpPr>
        <p:spPr>
          <a:xfrm>
            <a:off x="8710613" y="6215063"/>
            <a:ext cx="433387" cy="476250"/>
          </a:xfrm>
          <a:prstGeom prst="ellipse">
            <a:avLst/>
          </a:prstGeom>
          <a:no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sz="2400" dirty="0">
                <a:solidFill>
                  <a:schemeClr val="tx1"/>
                </a:solidFill>
                <a:latin typeface="Arial" panose="020B0604020202020204" pitchFamily="34" charset="0"/>
                <a:cs typeface="Arial" panose="020B0604020202020204" pitchFamily="34" charset="0"/>
              </a:rPr>
              <a:t>7</a:t>
            </a:r>
            <a:endParaRPr lang="uk-UA" sz="2400" dirty="0">
              <a:solidFill>
                <a:schemeClr val="tx1"/>
              </a:solidFill>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B460B9D8-3E05-4646-B604-6E0898B9BED9}"/>
              </a:ext>
            </a:extLst>
          </p:cNvPr>
          <p:cNvGrpSpPr/>
          <p:nvPr/>
        </p:nvGrpSpPr>
        <p:grpSpPr>
          <a:xfrm>
            <a:off x="-36512" y="260648"/>
            <a:ext cx="8840334" cy="3276908"/>
            <a:chOff x="-39960" y="2449568"/>
            <a:chExt cx="8840334" cy="3276908"/>
          </a:xfrm>
        </p:grpSpPr>
        <p:pic>
          <p:nvPicPr>
            <p:cNvPr id="3" name="Graphic 2">
              <a:extLst>
                <a:ext uri="{FF2B5EF4-FFF2-40B4-BE49-F238E27FC236}">
                  <a16:creationId xmlns:a16="http://schemas.microsoft.com/office/drawing/2014/main" id="{641D7DE1-A338-F743-95E2-4E11627D9C54}"/>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33463" b="58766"/>
            <a:stretch/>
          </p:blipFill>
          <p:spPr>
            <a:xfrm>
              <a:off x="12780" y="2449568"/>
              <a:ext cx="8787594" cy="3276908"/>
            </a:xfrm>
            <a:prstGeom prst="rect">
              <a:avLst/>
            </a:prstGeom>
          </p:spPr>
        </p:pic>
        <p:pic>
          <p:nvPicPr>
            <p:cNvPr id="10" name="Graphic 9">
              <a:extLst>
                <a:ext uri="{FF2B5EF4-FFF2-40B4-BE49-F238E27FC236}">
                  <a16:creationId xmlns:a16="http://schemas.microsoft.com/office/drawing/2014/main" id="{9B45F941-F20A-D94A-B3B3-7D5488073A23}"/>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71085" r="33064" b="516"/>
            <a:stretch/>
          </p:blipFill>
          <p:spPr>
            <a:xfrm>
              <a:off x="-39960" y="3465571"/>
              <a:ext cx="8840331" cy="2256953"/>
            </a:xfrm>
            <a:prstGeom prst="rect">
              <a:avLst/>
            </a:prstGeom>
          </p:spPr>
        </p:pic>
      </p:grpSp>
    </p:spTree>
    <p:extLst>
      <p:ext uri="{BB962C8B-B14F-4D97-AF65-F5344CB8AC3E}">
        <p14:creationId xmlns:p14="http://schemas.microsoft.com/office/powerpoint/2010/main" val="2097294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Овал 6">
            <a:extLst>
              <a:ext uri="{FF2B5EF4-FFF2-40B4-BE49-F238E27FC236}">
                <a16:creationId xmlns:a16="http://schemas.microsoft.com/office/drawing/2014/main" id="{2E99C291-A99E-C742-BDB4-B804EF544897}"/>
              </a:ext>
            </a:extLst>
          </p:cNvPr>
          <p:cNvSpPr/>
          <p:nvPr/>
        </p:nvSpPr>
        <p:spPr>
          <a:xfrm>
            <a:off x="8710613" y="6381750"/>
            <a:ext cx="433387" cy="476250"/>
          </a:xfrm>
          <a:prstGeom prst="ellipse">
            <a:avLst/>
          </a:prstGeom>
          <a:no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uk-UA" sz="2400" dirty="0">
                <a:solidFill>
                  <a:schemeClr val="tx1"/>
                </a:solidFill>
                <a:latin typeface="Arial" panose="020B0604020202020204" pitchFamily="34" charset="0"/>
                <a:cs typeface="Arial" pitchFamily="34" charset="0"/>
              </a:rPr>
              <a:t>6</a:t>
            </a:r>
          </a:p>
        </p:txBody>
      </p:sp>
      <p:grpSp>
        <p:nvGrpSpPr>
          <p:cNvPr id="22" name="Group 21">
            <a:extLst>
              <a:ext uri="{FF2B5EF4-FFF2-40B4-BE49-F238E27FC236}">
                <a16:creationId xmlns:a16="http://schemas.microsoft.com/office/drawing/2014/main" id="{802F2E12-CC3B-FF4B-ADBD-696B868FB87B}"/>
              </a:ext>
            </a:extLst>
          </p:cNvPr>
          <p:cNvGrpSpPr>
            <a:grpSpLocks noChangeAspect="1"/>
          </p:cNvGrpSpPr>
          <p:nvPr/>
        </p:nvGrpSpPr>
        <p:grpSpPr>
          <a:xfrm>
            <a:off x="3950672" y="850737"/>
            <a:ext cx="4221728" cy="701551"/>
            <a:chOff x="5285854" y="8132228"/>
            <a:chExt cx="7298157" cy="1212780"/>
          </a:xfrm>
        </p:grpSpPr>
        <p:grpSp>
          <p:nvGrpSpPr>
            <p:cNvPr id="23" name="Group 22">
              <a:extLst>
                <a:ext uri="{FF2B5EF4-FFF2-40B4-BE49-F238E27FC236}">
                  <a16:creationId xmlns:a16="http://schemas.microsoft.com/office/drawing/2014/main" id="{9C9AEEFF-B5C8-C745-91EA-ED8EC22E9F28}"/>
                </a:ext>
              </a:extLst>
            </p:cNvPr>
            <p:cNvGrpSpPr/>
            <p:nvPr/>
          </p:nvGrpSpPr>
          <p:grpSpPr>
            <a:xfrm>
              <a:off x="6254617" y="8132228"/>
              <a:ext cx="6329394" cy="1212780"/>
              <a:chOff x="10214798" y="7613760"/>
              <a:chExt cx="6329394" cy="1212780"/>
            </a:xfrm>
          </p:grpSpPr>
          <p:sp>
            <p:nvSpPr>
              <p:cNvPr id="28" name="TextBox 27">
                <a:extLst>
                  <a:ext uri="{FF2B5EF4-FFF2-40B4-BE49-F238E27FC236}">
                    <a16:creationId xmlns:a16="http://schemas.microsoft.com/office/drawing/2014/main" id="{5F0A2865-CD62-EA45-AECD-1CFF43855E7E}"/>
                  </a:ext>
                </a:extLst>
              </p:cNvPr>
              <p:cNvSpPr txBox="1"/>
              <p:nvPr/>
            </p:nvSpPr>
            <p:spPr>
              <a:xfrm>
                <a:off x="10214798" y="7694342"/>
                <a:ext cx="3946753" cy="1117320"/>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Отримати дані про </a:t>
                </a:r>
              </a:p>
              <a:p>
                <a:pPr marL="571500" marR="0" lvl="0" indent="-571500" defTabSz="914400" eaLnBrk="1" fontAlgn="auto" latinLnBrk="0" hangingPunct="1">
                  <a:lnSpc>
                    <a:spcPct val="100000"/>
                  </a:lnSpc>
                  <a:spcBef>
                    <a:spcPts val="0"/>
                  </a:spcBef>
                  <a:spcAft>
                    <a:spcPts val="0"/>
                  </a:spcAft>
                  <a:buClrTx/>
                  <a:buSzTx/>
                  <a:buFontTx/>
                  <a:buNone/>
                  <a:tabLst/>
                  <a:defRPr/>
                </a:pPr>
                <a:r>
                  <a:rPr lang="uk-UA" kern="0" dirty="0">
                    <a:solidFill>
                      <a:prstClr val="black"/>
                    </a:solidFill>
                    <a:ea typeface="Helvetica Neue" charset="0"/>
                    <a:cs typeface="Arial" panose="020B0604020202020204" pitchFamily="34" charset="0"/>
                  </a:rPr>
                  <a:t>взаємодії протеїнів</a:t>
                </a:r>
                <a:endParaRPr kumimoji="0" lang="en-US" b="0" i="0" u="none" strike="noStrike" kern="0" cap="none" spc="0" normalizeH="0" baseline="0" noProof="0" dirty="0">
                  <a:ln>
                    <a:noFill/>
                  </a:ln>
                  <a:solidFill>
                    <a:prstClr val="black"/>
                  </a:solidFill>
                  <a:effectLst/>
                  <a:uLnTx/>
                  <a:uFillTx/>
                  <a:ea typeface="Helvetica Neue" charset="0"/>
                  <a:cs typeface="Arial" panose="020B0604020202020204" pitchFamily="34" charset="0"/>
                </a:endParaRPr>
              </a:p>
            </p:txBody>
          </p:sp>
          <p:pic>
            <p:nvPicPr>
              <p:cNvPr id="29" name="Content Placeholder 128">
                <a:extLst>
                  <a:ext uri="{FF2B5EF4-FFF2-40B4-BE49-F238E27FC236}">
                    <a16:creationId xmlns:a16="http://schemas.microsoft.com/office/drawing/2014/main" id="{A64ED174-2F89-C64E-AFF3-BFFA16A1170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07432" y="7613760"/>
                <a:ext cx="2336760" cy="1212780"/>
              </a:xfrm>
              <a:prstGeom prst="rect">
                <a:avLst/>
              </a:prstGeom>
            </p:spPr>
          </p:pic>
        </p:grpSp>
        <p:sp>
          <p:nvSpPr>
            <p:cNvPr id="26" name="Oval 25">
              <a:extLst>
                <a:ext uri="{FF2B5EF4-FFF2-40B4-BE49-F238E27FC236}">
                  <a16:creationId xmlns:a16="http://schemas.microsoft.com/office/drawing/2014/main" id="{459CA02B-29C0-3F4D-B3E5-8F5C419B793A}"/>
                </a:ext>
              </a:extLst>
            </p:cNvPr>
            <p:cNvSpPr/>
            <p:nvPr/>
          </p:nvSpPr>
          <p:spPr>
            <a:xfrm>
              <a:off x="5285854" y="8235917"/>
              <a:ext cx="903600" cy="903599"/>
            </a:xfrm>
            <a:prstGeom prst="ellipse">
              <a:avLst/>
            </a:prstGeom>
            <a:solidFill>
              <a:srgbClr val="F79646"/>
            </a:solidFill>
            <a:ln w="25400" cap="flat" cmpd="sng" algn="ctr">
              <a:solidFill>
                <a:srgbClr val="F7964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2600" b="0" i="0" u="none" strike="noStrike" kern="0" cap="none" spc="0" normalizeH="0" baseline="0" noProof="0" dirty="0">
                  <a:ln>
                    <a:noFill/>
                  </a:ln>
                  <a:solidFill>
                    <a:prstClr val="white"/>
                  </a:solidFill>
                  <a:effectLst/>
                  <a:uLnTx/>
                  <a:uFillTx/>
                  <a:ea typeface=""/>
                  <a:cs typeface="Arial" panose="020B0604020202020204" pitchFamily="34" charset="0"/>
                </a:rPr>
                <a:t>1</a:t>
              </a:r>
            </a:p>
          </p:txBody>
        </p:sp>
      </p:grpSp>
      <p:grpSp>
        <p:nvGrpSpPr>
          <p:cNvPr id="31" name="Group 30">
            <a:extLst>
              <a:ext uri="{FF2B5EF4-FFF2-40B4-BE49-F238E27FC236}">
                <a16:creationId xmlns:a16="http://schemas.microsoft.com/office/drawing/2014/main" id="{6D787804-4B26-4542-A8D9-A52AB0315342}"/>
              </a:ext>
            </a:extLst>
          </p:cNvPr>
          <p:cNvGrpSpPr>
            <a:grpSpLocks noChangeAspect="1"/>
          </p:cNvGrpSpPr>
          <p:nvPr/>
        </p:nvGrpSpPr>
        <p:grpSpPr>
          <a:xfrm>
            <a:off x="5427133" y="1628800"/>
            <a:ext cx="3465347" cy="1548496"/>
            <a:chOff x="6343042" y="10721624"/>
            <a:chExt cx="5525342" cy="2469007"/>
          </a:xfrm>
        </p:grpSpPr>
        <p:grpSp>
          <p:nvGrpSpPr>
            <p:cNvPr id="39" name="Group 38">
              <a:extLst>
                <a:ext uri="{FF2B5EF4-FFF2-40B4-BE49-F238E27FC236}">
                  <a16:creationId xmlns:a16="http://schemas.microsoft.com/office/drawing/2014/main" id="{4BE85367-7E1D-FE4D-99C0-B9E66836E06A}"/>
                </a:ext>
              </a:extLst>
            </p:cNvPr>
            <p:cNvGrpSpPr/>
            <p:nvPr/>
          </p:nvGrpSpPr>
          <p:grpSpPr>
            <a:xfrm>
              <a:off x="7336799" y="10721624"/>
              <a:ext cx="4531585" cy="2469007"/>
              <a:chOff x="1268809" y="12736559"/>
              <a:chExt cx="4531585" cy="2469007"/>
            </a:xfrm>
          </p:grpSpPr>
          <p:sp>
            <p:nvSpPr>
              <p:cNvPr id="41" name="TextBox 40">
                <a:extLst>
                  <a:ext uri="{FF2B5EF4-FFF2-40B4-BE49-F238E27FC236}">
                    <a16:creationId xmlns:a16="http://schemas.microsoft.com/office/drawing/2014/main" id="{FD363A06-7F88-1240-84AE-3DEA10B1921E}"/>
                  </a:ext>
                </a:extLst>
              </p:cNvPr>
              <p:cNvSpPr txBox="1"/>
              <p:nvPr/>
            </p:nvSpPr>
            <p:spPr>
              <a:xfrm>
                <a:off x="1268809" y="13733358"/>
                <a:ext cx="4531585" cy="1472208"/>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lang="uk-UA" kern="0" dirty="0">
                    <a:solidFill>
                      <a:prstClr val="black"/>
                    </a:solidFill>
                    <a:ea typeface="Helvetica Neue" charset="0"/>
                    <a:cs typeface="Arial" panose="020B0604020202020204" pitchFamily="34" charset="0"/>
                  </a:rPr>
                  <a:t>Застосувати                 </a:t>
                </a:r>
              </a:p>
              <a:p>
                <a:pPr marL="571500" marR="0" lvl="0" indent="-571500" defTabSz="914400" eaLnBrk="1" fontAlgn="auto" latinLnBrk="0" hangingPunct="1">
                  <a:lnSpc>
                    <a:spcPct val="100000"/>
                  </a:lnSpc>
                  <a:spcBef>
                    <a:spcPts val="0"/>
                  </a:spcBef>
                  <a:spcAft>
                    <a:spcPts val="0"/>
                  </a:spcAft>
                  <a:buClrTx/>
                  <a:buSzTx/>
                  <a:buFontTx/>
                  <a:buNone/>
                  <a:tabLst/>
                  <a:defRPr/>
                </a:pPr>
                <a:r>
                  <a:rPr lang="uk-UA" kern="0" dirty="0">
                    <a:solidFill>
                      <a:prstClr val="black"/>
                    </a:solidFill>
                    <a:ea typeface="Helvetica Neue" charset="0"/>
                    <a:cs typeface="Arial" panose="020B0604020202020204" pitchFamily="34" charset="0"/>
                  </a:rPr>
                  <a:t>щоб </a:t>
                </a: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знайти домени</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у білка</a:t>
                </a:r>
                <a:r>
                  <a:rPr lang="uk-UA" kern="0" dirty="0" err="1">
                    <a:solidFill>
                      <a:prstClr val="black"/>
                    </a:solidFill>
                    <a:ea typeface="Helvetica Neue" charset="0"/>
                    <a:cs typeface="Arial" panose="020B0604020202020204" pitchFamily="34" charset="0"/>
                  </a:rPr>
                  <a:t>х</a:t>
                </a:r>
                <a:r>
                  <a:rPr lang="uk-UA" kern="0" dirty="0">
                    <a:solidFill>
                      <a:prstClr val="black"/>
                    </a:solidFill>
                    <a:ea typeface="Helvetica Neue" charset="0"/>
                    <a:cs typeface="Arial" panose="020B0604020202020204" pitchFamily="34" charset="0"/>
                  </a:rPr>
                  <a:t> людини</a:t>
                </a:r>
                <a:endParaRPr kumimoji="0" lang="en-US" b="0" i="0" u="none" strike="noStrike" kern="0" cap="none" spc="0" normalizeH="0" baseline="0" noProof="0" dirty="0">
                  <a:ln>
                    <a:noFill/>
                  </a:ln>
                  <a:solidFill>
                    <a:prstClr val="black"/>
                  </a:solidFill>
                  <a:effectLst/>
                  <a:uLnTx/>
                  <a:uFillTx/>
                  <a:ea typeface="Helvetica Neue" charset="0"/>
                  <a:cs typeface="Arial" panose="020B0604020202020204" pitchFamily="34" charset="0"/>
                </a:endParaRPr>
              </a:p>
            </p:txBody>
          </p:sp>
          <p:pic>
            <p:nvPicPr>
              <p:cNvPr id="42" name="Picture 41">
                <a:extLst>
                  <a:ext uri="{FF2B5EF4-FFF2-40B4-BE49-F238E27FC236}">
                    <a16:creationId xmlns:a16="http://schemas.microsoft.com/office/drawing/2014/main" id="{DBEFEDB3-1C97-724C-BB5B-7D7DCE92788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38563" y="12736559"/>
                <a:ext cx="1892555" cy="1441947"/>
              </a:xfrm>
              <a:prstGeom prst="rect">
                <a:avLst/>
              </a:prstGeom>
            </p:spPr>
          </p:pic>
        </p:grpSp>
        <p:sp>
          <p:nvSpPr>
            <p:cNvPr id="40" name="Oval 39">
              <a:extLst>
                <a:ext uri="{FF2B5EF4-FFF2-40B4-BE49-F238E27FC236}">
                  <a16:creationId xmlns:a16="http://schemas.microsoft.com/office/drawing/2014/main" id="{8B773C28-7F1A-B24B-BB18-C59CC3778A93}"/>
                </a:ext>
              </a:extLst>
            </p:cNvPr>
            <p:cNvSpPr/>
            <p:nvPr/>
          </p:nvSpPr>
          <p:spPr>
            <a:xfrm>
              <a:off x="6343042" y="11711772"/>
              <a:ext cx="903599" cy="903599"/>
            </a:xfrm>
            <a:prstGeom prst="ellipse">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2600" b="0" i="0" u="none" strike="noStrike" kern="0" cap="none" spc="0" normalizeH="0" baseline="0" noProof="0" dirty="0">
                  <a:ln>
                    <a:noFill/>
                  </a:ln>
                  <a:solidFill>
                    <a:prstClr val="white"/>
                  </a:solidFill>
                  <a:effectLst/>
                  <a:uLnTx/>
                  <a:uFillTx/>
                  <a:ea typeface=""/>
                  <a:cs typeface="Arial" panose="020B0604020202020204" pitchFamily="34" charset="0"/>
                </a:rPr>
                <a:t>2</a:t>
              </a:r>
            </a:p>
          </p:txBody>
        </p:sp>
      </p:grpSp>
      <p:grpSp>
        <p:nvGrpSpPr>
          <p:cNvPr id="57" name="Group 56">
            <a:extLst>
              <a:ext uri="{FF2B5EF4-FFF2-40B4-BE49-F238E27FC236}">
                <a16:creationId xmlns:a16="http://schemas.microsoft.com/office/drawing/2014/main" id="{50B4388A-5E4E-6B49-A48B-5A568C9E98AF}"/>
              </a:ext>
            </a:extLst>
          </p:cNvPr>
          <p:cNvGrpSpPr>
            <a:grpSpLocks noChangeAspect="1"/>
          </p:cNvGrpSpPr>
          <p:nvPr/>
        </p:nvGrpSpPr>
        <p:grpSpPr>
          <a:xfrm>
            <a:off x="138928" y="411108"/>
            <a:ext cx="3352952" cy="2190818"/>
            <a:chOff x="1989973" y="9053117"/>
            <a:chExt cx="6474763" cy="4230609"/>
          </a:xfrm>
        </p:grpSpPr>
        <p:pic>
          <p:nvPicPr>
            <p:cNvPr id="58" name="Picture 57">
              <a:extLst>
                <a:ext uri="{FF2B5EF4-FFF2-40B4-BE49-F238E27FC236}">
                  <a16:creationId xmlns:a16="http://schemas.microsoft.com/office/drawing/2014/main" id="{1380E694-0EE7-804D-BF53-EC61FF13C69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89973" y="9053117"/>
              <a:ext cx="4339821" cy="2702922"/>
            </a:xfrm>
            <a:prstGeom prst="rect">
              <a:avLst/>
            </a:prstGeom>
          </p:spPr>
        </p:pic>
        <p:sp>
          <p:nvSpPr>
            <p:cNvPr id="59" name="TextBox 58">
              <a:extLst>
                <a:ext uri="{FF2B5EF4-FFF2-40B4-BE49-F238E27FC236}">
                  <a16:creationId xmlns:a16="http://schemas.microsoft.com/office/drawing/2014/main" id="{CCB294F5-238F-4444-8FC1-1AAB8BEC7CC4}"/>
                </a:ext>
              </a:extLst>
            </p:cNvPr>
            <p:cNvSpPr txBox="1"/>
            <p:nvPr/>
          </p:nvSpPr>
          <p:spPr>
            <a:xfrm>
              <a:off x="5446872" y="9387767"/>
              <a:ext cx="3017864" cy="1248107"/>
            </a:xfrm>
            <a:prstGeom prst="rect">
              <a:avLst/>
            </a:prstGeom>
            <a:solidFill>
              <a:srgbClr val="008CB5">
                <a:alpha val="7843"/>
              </a:srgbClr>
            </a:solidFill>
          </p:spPr>
          <p:txBody>
            <a:bodyPr wrap="square" rtlCol="0">
              <a:spAutoFit/>
            </a:bodyPr>
            <a:lstStyle/>
            <a:p>
              <a:pPr marL="571500" indent="-571500" fontAlgn="auto">
                <a:spcBef>
                  <a:spcPts val="0"/>
                </a:spcBef>
                <a:spcAft>
                  <a:spcPts val="0"/>
                </a:spcAft>
                <a:defRPr/>
              </a:pP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Глобулярні домени</a:t>
              </a:r>
              <a:endParaRPr kumimoji="0" lang="en-US" b="0" i="0" u="none" strike="noStrike" kern="0" cap="none" spc="0" normalizeH="0" baseline="0" noProof="0" dirty="0">
                <a:ln>
                  <a:noFill/>
                </a:ln>
                <a:solidFill>
                  <a:prstClr val="black"/>
                </a:solidFill>
                <a:effectLst/>
                <a:uLnTx/>
                <a:uFillTx/>
                <a:ea typeface="Helvetica Neue" charset="0"/>
                <a:cs typeface="Arial" panose="020B0604020202020204" pitchFamily="34" charset="0"/>
              </a:endParaRPr>
            </a:p>
          </p:txBody>
        </p:sp>
        <p:sp>
          <p:nvSpPr>
            <p:cNvPr id="60" name="TextBox 59">
              <a:extLst>
                <a:ext uri="{FF2B5EF4-FFF2-40B4-BE49-F238E27FC236}">
                  <a16:creationId xmlns:a16="http://schemas.microsoft.com/office/drawing/2014/main" id="{EB01462C-C272-6B43-8A4C-FFB38EAB850A}"/>
                </a:ext>
              </a:extLst>
            </p:cNvPr>
            <p:cNvSpPr txBox="1"/>
            <p:nvPr/>
          </p:nvSpPr>
          <p:spPr>
            <a:xfrm>
              <a:off x="2159936" y="12035620"/>
              <a:ext cx="2133242" cy="1248106"/>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Лін</a:t>
              </a:r>
              <a:r>
                <a:rPr lang="uk-UA" kern="0" dirty="0" err="1">
                  <a:solidFill>
                    <a:prstClr val="black"/>
                  </a:solidFill>
                  <a:ea typeface="Helvetica Neue" charset="0"/>
                  <a:cs typeface="Arial" panose="020B0604020202020204" pitchFamily="34" charset="0"/>
                </a:rPr>
                <a:t>ійний</a:t>
              </a:r>
              <a:endParaRPr lang="uk-UA" kern="0" dirty="0">
                <a:solidFill>
                  <a:prstClr val="black"/>
                </a:solidFill>
                <a:ea typeface="Helvetica Neue" charset="0"/>
                <a:cs typeface="Arial" panose="020B0604020202020204" pitchFamily="34" charset="0"/>
              </a:endParaRPr>
            </a:p>
            <a:p>
              <a:pPr marL="571500" marR="0" lvl="0" indent="-571500" defTabSz="914400" eaLnBrk="1" fontAlgn="auto" latinLnBrk="0" hangingPunct="1">
                <a:lnSpc>
                  <a:spcPct val="100000"/>
                </a:lnSpc>
                <a:spcBef>
                  <a:spcPts val="0"/>
                </a:spcBef>
                <a:spcAft>
                  <a:spcPts val="0"/>
                </a:spcAft>
                <a:buClrTx/>
                <a:buSzTx/>
                <a:buFontTx/>
                <a:buNone/>
                <a:tabLst/>
                <a:defRPr/>
              </a:pPr>
              <a:r>
                <a:rPr lang="uk-UA" kern="0" dirty="0">
                  <a:solidFill>
                    <a:prstClr val="black"/>
                  </a:solidFill>
                  <a:ea typeface="Helvetica Neue" charset="0"/>
                  <a:cs typeface="Arial" panose="020B0604020202020204" pitchFamily="34" charset="0"/>
                </a:rPr>
                <a:t>мотив</a:t>
              </a:r>
              <a:endParaRPr kumimoji="0" lang="en-US" b="0" i="0" u="none" strike="noStrike" kern="0" cap="none" spc="0" normalizeH="0" baseline="0" noProof="0" dirty="0">
                <a:ln>
                  <a:noFill/>
                </a:ln>
                <a:solidFill>
                  <a:prstClr val="black"/>
                </a:solidFill>
                <a:effectLst/>
                <a:uLnTx/>
                <a:uFillTx/>
                <a:ea typeface="Helvetica Neue" charset="0"/>
                <a:cs typeface="Arial" panose="020B0604020202020204" pitchFamily="34" charset="0"/>
              </a:endParaRPr>
            </a:p>
          </p:txBody>
        </p:sp>
        <p:cxnSp>
          <p:nvCxnSpPr>
            <p:cNvPr id="61" name="Straight Arrow Connector 60">
              <a:extLst>
                <a:ext uri="{FF2B5EF4-FFF2-40B4-BE49-F238E27FC236}">
                  <a16:creationId xmlns:a16="http://schemas.microsoft.com/office/drawing/2014/main" id="{A8B55F81-E066-8741-8DBA-0C2D88CE7263}"/>
                </a:ext>
              </a:extLst>
            </p:cNvPr>
            <p:cNvCxnSpPr>
              <a:cxnSpLocks/>
            </p:cNvCxnSpPr>
            <p:nvPr/>
          </p:nvCxnSpPr>
          <p:spPr>
            <a:xfrm flipV="1">
              <a:off x="3319811" y="11447808"/>
              <a:ext cx="1143089" cy="587812"/>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cxnSp>
          <p:nvCxnSpPr>
            <p:cNvPr id="62" name="Straight Arrow Connector 61">
              <a:extLst>
                <a:ext uri="{FF2B5EF4-FFF2-40B4-BE49-F238E27FC236}">
                  <a16:creationId xmlns:a16="http://schemas.microsoft.com/office/drawing/2014/main" id="{8983E1C3-1977-0E4D-BE9A-5B9DF974459E}"/>
                </a:ext>
              </a:extLst>
            </p:cNvPr>
            <p:cNvCxnSpPr>
              <a:cxnSpLocks/>
            </p:cNvCxnSpPr>
            <p:nvPr/>
          </p:nvCxnSpPr>
          <p:spPr>
            <a:xfrm flipH="1">
              <a:off x="5010871" y="10228197"/>
              <a:ext cx="1035979" cy="479715"/>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cxnSp>
          <p:nvCxnSpPr>
            <p:cNvPr id="63" name="Straight Arrow Connector 62">
              <a:extLst>
                <a:ext uri="{FF2B5EF4-FFF2-40B4-BE49-F238E27FC236}">
                  <a16:creationId xmlns:a16="http://schemas.microsoft.com/office/drawing/2014/main" id="{DCD4A17C-A3E3-C04B-834E-1EE40134D503}"/>
                </a:ext>
              </a:extLst>
            </p:cNvPr>
            <p:cNvCxnSpPr>
              <a:cxnSpLocks/>
            </p:cNvCxnSpPr>
            <p:nvPr/>
          </p:nvCxnSpPr>
          <p:spPr>
            <a:xfrm flipH="1">
              <a:off x="5881164" y="10228197"/>
              <a:ext cx="716909" cy="623133"/>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grpSp>
      <p:grpSp>
        <p:nvGrpSpPr>
          <p:cNvPr id="10" name="Group 9">
            <a:extLst>
              <a:ext uri="{FF2B5EF4-FFF2-40B4-BE49-F238E27FC236}">
                <a16:creationId xmlns:a16="http://schemas.microsoft.com/office/drawing/2014/main" id="{98D1B735-9EC6-6B42-BDF4-E48351A039D3}"/>
              </a:ext>
            </a:extLst>
          </p:cNvPr>
          <p:cNvGrpSpPr/>
          <p:nvPr/>
        </p:nvGrpSpPr>
        <p:grpSpPr>
          <a:xfrm>
            <a:off x="107504" y="1700808"/>
            <a:ext cx="4996855" cy="3216801"/>
            <a:chOff x="220138" y="1850846"/>
            <a:chExt cx="4996855" cy="3216801"/>
          </a:xfrm>
        </p:grpSpPr>
        <p:grpSp>
          <p:nvGrpSpPr>
            <p:cNvPr id="46" name="Group 45">
              <a:extLst>
                <a:ext uri="{FF2B5EF4-FFF2-40B4-BE49-F238E27FC236}">
                  <a16:creationId xmlns:a16="http://schemas.microsoft.com/office/drawing/2014/main" id="{C0BC682E-1B36-3345-9394-BB2F5FBC28EC}"/>
                </a:ext>
              </a:extLst>
            </p:cNvPr>
            <p:cNvGrpSpPr/>
            <p:nvPr/>
          </p:nvGrpSpPr>
          <p:grpSpPr>
            <a:xfrm>
              <a:off x="220138" y="3106120"/>
              <a:ext cx="2891533" cy="1754326"/>
              <a:chOff x="7781496" y="11546054"/>
              <a:chExt cx="5166191" cy="3134387"/>
            </a:xfrm>
          </p:grpSpPr>
          <p:sp>
            <p:nvSpPr>
              <p:cNvPr id="47" name="TextBox 46">
                <a:extLst>
                  <a:ext uri="{FF2B5EF4-FFF2-40B4-BE49-F238E27FC236}">
                    <a16:creationId xmlns:a16="http://schemas.microsoft.com/office/drawing/2014/main" id="{CC85EEC6-9A84-4A41-A892-6ED4CA39BE8F}"/>
                  </a:ext>
                </a:extLst>
              </p:cNvPr>
              <p:cNvSpPr txBox="1"/>
              <p:nvPr/>
            </p:nvSpPr>
            <p:spPr>
              <a:xfrm>
                <a:off x="8777930" y="11546054"/>
                <a:ext cx="4169757" cy="3134387"/>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Передбачити</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домени що,</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ймовірно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опосередковують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взаємодію з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вірусним білком</a:t>
                </a:r>
                <a:endParaRPr kumimoji="0" lang="en-US" b="0" i="0" u="none" strike="noStrike" kern="0" cap="none" spc="0" normalizeH="0" noProof="0" dirty="0">
                  <a:ln>
                    <a:noFill/>
                  </a:ln>
                  <a:solidFill>
                    <a:prstClr val="black"/>
                  </a:solidFill>
                  <a:effectLst/>
                  <a:uLnTx/>
                  <a:uFillTx/>
                  <a:ea typeface="Helvetica Neue" charset="0"/>
                  <a:cs typeface="Arial" panose="020B0604020202020204" pitchFamily="34" charset="0"/>
                </a:endParaRPr>
              </a:p>
            </p:txBody>
          </p:sp>
          <p:sp>
            <p:nvSpPr>
              <p:cNvPr id="48" name="Oval 47">
                <a:extLst>
                  <a:ext uri="{FF2B5EF4-FFF2-40B4-BE49-F238E27FC236}">
                    <a16:creationId xmlns:a16="http://schemas.microsoft.com/office/drawing/2014/main" id="{704E17EC-FDA5-AC42-AE2D-EAA8C83C7AB5}"/>
                  </a:ext>
                </a:extLst>
              </p:cNvPr>
              <p:cNvSpPr/>
              <p:nvPr/>
            </p:nvSpPr>
            <p:spPr>
              <a:xfrm>
                <a:off x="7781496" y="11822521"/>
                <a:ext cx="903599" cy="903599"/>
              </a:xfrm>
              <a:prstGeom prst="ellipse">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2600" b="0" i="0" u="none" strike="noStrike" kern="0" cap="none" spc="0" normalizeH="0" baseline="0" noProof="0" dirty="0">
                    <a:ln>
                      <a:noFill/>
                    </a:ln>
                    <a:solidFill>
                      <a:prstClr val="white"/>
                    </a:solidFill>
                    <a:effectLst/>
                    <a:uLnTx/>
                    <a:uFillTx/>
                    <a:ea typeface=""/>
                    <a:cs typeface="Arial" panose="020B0604020202020204" pitchFamily="34" charset="0"/>
                  </a:rPr>
                  <a:t>3</a:t>
                </a:r>
              </a:p>
            </p:txBody>
          </p:sp>
        </p:grpSp>
        <p:pic>
          <p:nvPicPr>
            <p:cNvPr id="6" name="Picture 5">
              <a:extLst>
                <a:ext uri="{FF2B5EF4-FFF2-40B4-BE49-F238E27FC236}">
                  <a16:creationId xmlns:a16="http://schemas.microsoft.com/office/drawing/2014/main" id="{C2D6161D-C318-CC46-96A2-D09F7D96A4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0930" y="1850846"/>
              <a:ext cx="2406063" cy="3216801"/>
            </a:xfrm>
            <a:prstGeom prst="rect">
              <a:avLst/>
            </a:prstGeom>
          </p:spPr>
        </p:pic>
      </p:grpSp>
      <p:grpSp>
        <p:nvGrpSpPr>
          <p:cNvPr id="12" name="Group 11">
            <a:extLst>
              <a:ext uri="{FF2B5EF4-FFF2-40B4-BE49-F238E27FC236}">
                <a16:creationId xmlns:a16="http://schemas.microsoft.com/office/drawing/2014/main" id="{ABF58980-482A-2645-93FE-70D72004AD0B}"/>
              </a:ext>
            </a:extLst>
          </p:cNvPr>
          <p:cNvGrpSpPr/>
          <p:nvPr/>
        </p:nvGrpSpPr>
        <p:grpSpPr>
          <a:xfrm>
            <a:off x="560087" y="5484852"/>
            <a:ext cx="8182017" cy="1200329"/>
            <a:chOff x="560087" y="5484852"/>
            <a:chExt cx="8182017" cy="1200329"/>
          </a:xfrm>
        </p:grpSpPr>
        <p:grpSp>
          <p:nvGrpSpPr>
            <p:cNvPr id="54" name="Group 53">
              <a:extLst>
                <a:ext uri="{FF2B5EF4-FFF2-40B4-BE49-F238E27FC236}">
                  <a16:creationId xmlns:a16="http://schemas.microsoft.com/office/drawing/2014/main" id="{6A61651F-6B04-534F-9F66-AED43CD92465}"/>
                </a:ext>
              </a:extLst>
            </p:cNvPr>
            <p:cNvGrpSpPr>
              <a:grpSpLocks noChangeAspect="1"/>
            </p:cNvGrpSpPr>
            <p:nvPr/>
          </p:nvGrpSpPr>
          <p:grpSpPr>
            <a:xfrm>
              <a:off x="560087" y="5484852"/>
              <a:ext cx="4878292" cy="1200329"/>
              <a:chOff x="2403385" y="16090030"/>
              <a:chExt cx="8337144" cy="2051400"/>
            </a:xfrm>
          </p:grpSpPr>
          <p:sp>
            <p:nvSpPr>
              <p:cNvPr id="55" name="TextBox 54">
                <a:extLst>
                  <a:ext uri="{FF2B5EF4-FFF2-40B4-BE49-F238E27FC236}">
                    <a16:creationId xmlns:a16="http://schemas.microsoft.com/office/drawing/2014/main" id="{67769BD7-3CCD-F54F-AEC3-02EA2E1DCBF9}"/>
                  </a:ext>
                </a:extLst>
              </p:cNvPr>
              <p:cNvSpPr txBox="1"/>
              <p:nvPr/>
            </p:nvSpPr>
            <p:spPr>
              <a:xfrm>
                <a:off x="3449654" y="16090030"/>
                <a:ext cx="7290875" cy="2051400"/>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lang="uk-UA" kern="0" dirty="0">
                    <a:solidFill>
                      <a:prstClr val="black"/>
                    </a:solidFill>
                    <a:ea typeface="Helvetica Neue" charset="0"/>
                    <a:cs typeface="Arial" panose="020B0604020202020204" pitchFamily="34" charset="0"/>
                  </a:rPr>
                  <a:t>Досліджуємо </a:t>
                </a: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мотиви знайдені</a:t>
                </a:r>
              </a:p>
              <a:p>
                <a:pPr marL="571500" marR="0" lvl="0" indent="-571500" defTabSz="914400" eaLnBrk="1" fontAlgn="auto" latinLnBrk="0" hangingPunct="1">
                  <a:lnSpc>
                    <a:spcPct val="100000"/>
                  </a:lnSpc>
                  <a:spcBef>
                    <a:spcPts val="0"/>
                  </a:spcBef>
                  <a:spcAft>
                    <a:spcPts val="0"/>
                  </a:spcAft>
                  <a:buClrTx/>
                  <a:buSzTx/>
                  <a:buFontTx/>
                  <a:buNone/>
                  <a:tabLst/>
                  <a:defRPr/>
                </a:pPr>
                <a:r>
                  <a:rPr lang="uk-UA" kern="0" dirty="0">
                    <a:solidFill>
                      <a:prstClr val="black"/>
                    </a:solidFill>
                    <a:ea typeface="Helvetica Neue" charset="0"/>
                    <a:cs typeface="Arial" panose="020B0604020202020204" pitchFamily="34" charset="0"/>
                  </a:rPr>
                  <a:t>та їх ймовірні домени розпізнання </a:t>
                </a:r>
              </a:p>
              <a:p>
                <a:pPr marL="571500" marR="0" lvl="0" indent="-571500" defTabSz="914400" eaLnBrk="1" fontAlgn="auto" latinLnBrk="0" hangingPunct="1">
                  <a:lnSpc>
                    <a:spcPct val="100000"/>
                  </a:lnSpc>
                  <a:spcBef>
                    <a:spcPts val="0"/>
                  </a:spcBef>
                  <a:spcAft>
                    <a:spcPts val="0"/>
                  </a:spcAft>
                  <a:buClrTx/>
                  <a:buSzTx/>
                  <a:buFontTx/>
                  <a:buNone/>
                  <a:tabLst/>
                  <a:defRPr/>
                </a:pPr>
                <a:r>
                  <a:rPr lang="uk-UA" kern="0" dirty="0">
                    <a:solidFill>
                      <a:prstClr val="black"/>
                    </a:solidFill>
                    <a:ea typeface="Helvetica Neue" charset="0"/>
                    <a:cs typeface="Arial" panose="020B0604020202020204" pitchFamily="34" charset="0"/>
                  </a:rPr>
                  <a:t>та порівнюємо еталонних </a:t>
                </a:r>
              </a:p>
              <a:p>
                <a:pPr marL="571500" marR="0" lvl="0" indent="-571500" defTabSz="914400" eaLnBrk="1" fontAlgn="auto" latinLnBrk="0" hangingPunct="1">
                  <a:lnSpc>
                    <a:spcPct val="100000"/>
                  </a:lnSpc>
                  <a:spcBef>
                    <a:spcPts val="0"/>
                  </a:spcBef>
                  <a:spcAft>
                    <a:spcPts val="0"/>
                  </a:spcAft>
                  <a:buClrTx/>
                  <a:buSzTx/>
                  <a:buFontTx/>
                  <a:buNone/>
                  <a:tabLst/>
                  <a:defRPr/>
                </a:pPr>
                <a:r>
                  <a:rPr lang="uk-UA" kern="0" dirty="0">
                    <a:solidFill>
                      <a:prstClr val="black"/>
                    </a:solidFill>
                    <a:ea typeface="Helvetica Neue" charset="0"/>
                    <a:cs typeface="Arial" panose="020B0604020202020204" pitchFamily="34" charset="0"/>
                  </a:rPr>
                  <a:t>даних відомих мотивів</a:t>
                </a:r>
                <a:endParaRPr kumimoji="0" lang="en-US" b="0" i="0" u="none" strike="noStrike" kern="0" cap="none" spc="0" normalizeH="0" baseline="0" noProof="0" dirty="0">
                  <a:ln>
                    <a:noFill/>
                  </a:ln>
                  <a:solidFill>
                    <a:prstClr val="black"/>
                  </a:solidFill>
                  <a:effectLst/>
                  <a:uLnTx/>
                  <a:uFillTx/>
                  <a:ea typeface="Helvetica Neue" charset="0"/>
                  <a:cs typeface="Arial" panose="020B0604020202020204" pitchFamily="34" charset="0"/>
                </a:endParaRPr>
              </a:p>
            </p:txBody>
          </p:sp>
          <p:sp>
            <p:nvSpPr>
              <p:cNvPr id="56" name="Oval 55">
                <a:extLst>
                  <a:ext uri="{FF2B5EF4-FFF2-40B4-BE49-F238E27FC236}">
                    <a16:creationId xmlns:a16="http://schemas.microsoft.com/office/drawing/2014/main" id="{D8492B2C-D780-6C4C-BE33-B84FEF41298B}"/>
                  </a:ext>
                </a:extLst>
              </p:cNvPr>
              <p:cNvSpPr/>
              <p:nvPr/>
            </p:nvSpPr>
            <p:spPr>
              <a:xfrm>
                <a:off x="2403385" y="16599533"/>
                <a:ext cx="903599" cy="903599"/>
              </a:xfrm>
              <a:prstGeom prst="ellipse">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2600" b="0" i="0" u="none" strike="noStrike" kern="0" cap="none" spc="0" normalizeH="0" baseline="0" noProof="0" dirty="0">
                    <a:ln>
                      <a:noFill/>
                    </a:ln>
                    <a:solidFill>
                      <a:prstClr val="white"/>
                    </a:solidFill>
                    <a:effectLst/>
                    <a:uLnTx/>
                    <a:uFillTx/>
                    <a:ea typeface=""/>
                    <a:cs typeface="Arial" panose="020B0604020202020204" pitchFamily="34" charset="0"/>
                  </a:rPr>
                  <a:t>5</a:t>
                </a:r>
              </a:p>
            </p:txBody>
          </p:sp>
        </p:grpSp>
        <p:grpSp>
          <p:nvGrpSpPr>
            <p:cNvPr id="70" name="Group 69">
              <a:extLst>
                <a:ext uri="{FF2B5EF4-FFF2-40B4-BE49-F238E27FC236}">
                  <a16:creationId xmlns:a16="http://schemas.microsoft.com/office/drawing/2014/main" id="{A9484B4A-96C9-9A43-88D7-E3FDDCF2F0EF}"/>
                </a:ext>
              </a:extLst>
            </p:cNvPr>
            <p:cNvGrpSpPr>
              <a:grpSpLocks noChangeAspect="1"/>
            </p:cNvGrpSpPr>
            <p:nvPr/>
          </p:nvGrpSpPr>
          <p:grpSpPr>
            <a:xfrm>
              <a:off x="5652120" y="5517234"/>
              <a:ext cx="3089984" cy="1052588"/>
              <a:chOff x="6274463" y="5408322"/>
              <a:chExt cx="3712477" cy="1264637"/>
            </a:xfrm>
          </p:grpSpPr>
          <p:grpSp>
            <p:nvGrpSpPr>
              <p:cNvPr id="71" name="Group 70">
                <a:extLst>
                  <a:ext uri="{FF2B5EF4-FFF2-40B4-BE49-F238E27FC236}">
                    <a16:creationId xmlns:a16="http://schemas.microsoft.com/office/drawing/2014/main" id="{04623344-8AA6-A347-B87F-C42F5A67CE4F}"/>
                  </a:ext>
                </a:extLst>
              </p:cNvPr>
              <p:cNvGrpSpPr>
                <a:grpSpLocks noChangeAspect="1"/>
              </p:cNvGrpSpPr>
              <p:nvPr/>
            </p:nvGrpSpPr>
            <p:grpSpPr>
              <a:xfrm>
                <a:off x="6274463" y="5723136"/>
                <a:ext cx="2800585" cy="949823"/>
                <a:chOff x="3672609" y="17535395"/>
                <a:chExt cx="4136535" cy="1402912"/>
              </a:xfrm>
            </p:grpSpPr>
            <p:pic>
              <p:nvPicPr>
                <p:cNvPr id="74" name="Picture 73">
                  <a:extLst>
                    <a:ext uri="{FF2B5EF4-FFF2-40B4-BE49-F238E27FC236}">
                      <a16:creationId xmlns:a16="http://schemas.microsoft.com/office/drawing/2014/main" id="{EBF654D3-FD96-7341-A14E-5C21819D2019}"/>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t="22370"/>
                <a:stretch/>
              </p:blipFill>
              <p:spPr>
                <a:xfrm>
                  <a:off x="4702808" y="17535395"/>
                  <a:ext cx="3106336" cy="1402912"/>
                </a:xfrm>
                <a:prstGeom prst="rect">
                  <a:avLst/>
                </a:prstGeom>
              </p:spPr>
            </p:pic>
            <p:pic>
              <p:nvPicPr>
                <p:cNvPr id="75" name="Picture 74">
                  <a:extLst>
                    <a:ext uri="{FF2B5EF4-FFF2-40B4-BE49-F238E27FC236}">
                      <a16:creationId xmlns:a16="http://schemas.microsoft.com/office/drawing/2014/main" id="{E3F8E8E1-A148-B640-BF50-9E987F476C8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672609" y="17535395"/>
                  <a:ext cx="960977" cy="1360084"/>
                </a:xfrm>
                <a:prstGeom prst="rect">
                  <a:avLst/>
                </a:prstGeom>
              </p:spPr>
            </p:pic>
          </p:grpSp>
          <p:sp>
            <p:nvSpPr>
              <p:cNvPr id="72" name="TextBox 71">
                <a:extLst>
                  <a:ext uri="{FF2B5EF4-FFF2-40B4-BE49-F238E27FC236}">
                    <a16:creationId xmlns:a16="http://schemas.microsoft.com/office/drawing/2014/main" id="{3C063D4F-B5E8-944A-8592-C287B216B34E}"/>
                  </a:ext>
                </a:extLst>
              </p:cNvPr>
              <p:cNvSpPr txBox="1"/>
              <p:nvPr/>
            </p:nvSpPr>
            <p:spPr>
              <a:xfrm>
                <a:off x="7025377" y="5408322"/>
                <a:ext cx="2961563" cy="369780"/>
              </a:xfrm>
              <a:prstGeom prst="rect">
                <a:avLst/>
              </a:prstGeom>
              <a:no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lang="en-US" sz="1400" kern="0" dirty="0">
                    <a:solidFill>
                      <a:prstClr val="black"/>
                    </a:solidFill>
                    <a:ea typeface="Helvetica Neue" charset="0"/>
                    <a:cs typeface="Arial" panose="020B0604020202020204" pitchFamily="34" charset="0"/>
                  </a:rPr>
                  <a:t>m</a:t>
                </a:r>
                <a:r>
                  <a:rPr kumimoji="0" lang="en-US" sz="1400" b="0" i="0" u="none" strike="noStrike" kern="0" cap="none" spc="0" normalizeH="0" baseline="0" noProof="0" dirty="0" err="1">
                    <a:ln>
                      <a:noFill/>
                    </a:ln>
                    <a:solidFill>
                      <a:prstClr val="black"/>
                    </a:solidFill>
                    <a:effectLst/>
                    <a:uLnTx/>
                    <a:uFillTx/>
                    <a:ea typeface="Helvetica Neue" charset="0"/>
                    <a:cs typeface="Arial" panose="020B0604020202020204" pitchFamily="34" charset="0"/>
                  </a:rPr>
                  <a:t>otif</a:t>
                </a:r>
                <a:r>
                  <a:rPr kumimoji="0" lang="en-US" sz="1400" b="0" i="0" u="none" strike="noStrike" kern="0" cap="none" spc="0" normalizeH="0" baseline="0" noProof="0" dirty="0">
                    <a:ln>
                      <a:noFill/>
                    </a:ln>
                    <a:solidFill>
                      <a:prstClr val="black"/>
                    </a:solidFill>
                    <a:effectLst/>
                    <a:uLnTx/>
                    <a:uFillTx/>
                    <a:ea typeface="Helvetica Neue" charset="0"/>
                    <a:cs typeface="Arial" panose="020B0604020202020204" pitchFamily="34" charset="0"/>
                  </a:rPr>
                  <a:t> - domain - p-value</a:t>
                </a:r>
              </a:p>
            </p:txBody>
          </p:sp>
          <p:sp>
            <p:nvSpPr>
              <p:cNvPr id="73" name="TextBox 72">
                <a:extLst>
                  <a:ext uri="{FF2B5EF4-FFF2-40B4-BE49-F238E27FC236}">
                    <a16:creationId xmlns:a16="http://schemas.microsoft.com/office/drawing/2014/main" id="{EB0CFEF4-125A-0E45-891C-94D0E45BEBFB}"/>
                  </a:ext>
                </a:extLst>
              </p:cNvPr>
              <p:cNvSpPr txBox="1"/>
              <p:nvPr/>
            </p:nvSpPr>
            <p:spPr>
              <a:xfrm>
                <a:off x="8463076" y="5847710"/>
                <a:ext cx="1004778" cy="351291"/>
              </a:xfrm>
              <a:prstGeom prst="rect">
                <a:avLst/>
              </a:prstGeom>
              <a:solidFill>
                <a:schemeClr val="bg1"/>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ea typeface="Helvetica Neue" charset="0"/>
                    <a:cs typeface="Arial" panose="020B0604020202020204" pitchFamily="34" charset="0"/>
                  </a:rPr>
                  <a:t>0.0001</a:t>
                </a:r>
              </a:p>
            </p:txBody>
          </p:sp>
        </p:grpSp>
      </p:grpSp>
      <p:grpSp>
        <p:nvGrpSpPr>
          <p:cNvPr id="11" name="Group 10">
            <a:extLst>
              <a:ext uri="{FF2B5EF4-FFF2-40B4-BE49-F238E27FC236}">
                <a16:creationId xmlns:a16="http://schemas.microsoft.com/office/drawing/2014/main" id="{8AADE4BC-ADDF-8D4F-BF97-23014A3A3C10}"/>
              </a:ext>
            </a:extLst>
          </p:cNvPr>
          <p:cNvGrpSpPr/>
          <p:nvPr/>
        </p:nvGrpSpPr>
        <p:grpSpPr>
          <a:xfrm>
            <a:off x="5148064" y="3296504"/>
            <a:ext cx="3831155" cy="2220728"/>
            <a:chOff x="5263537" y="3202335"/>
            <a:chExt cx="3831155" cy="2220728"/>
          </a:xfrm>
        </p:grpSpPr>
        <p:grpSp>
          <p:nvGrpSpPr>
            <p:cNvPr id="49" name="Group 48">
              <a:extLst>
                <a:ext uri="{FF2B5EF4-FFF2-40B4-BE49-F238E27FC236}">
                  <a16:creationId xmlns:a16="http://schemas.microsoft.com/office/drawing/2014/main" id="{4D87B919-B7D2-9045-8677-3DB335B09D8F}"/>
                </a:ext>
              </a:extLst>
            </p:cNvPr>
            <p:cNvGrpSpPr>
              <a:grpSpLocks noChangeAspect="1"/>
            </p:cNvGrpSpPr>
            <p:nvPr/>
          </p:nvGrpSpPr>
          <p:grpSpPr>
            <a:xfrm>
              <a:off x="5263537" y="3387276"/>
              <a:ext cx="3812238" cy="2035787"/>
              <a:chOff x="1538226" y="14379210"/>
              <a:chExt cx="6503244" cy="3458411"/>
            </a:xfrm>
          </p:grpSpPr>
          <p:pic>
            <p:nvPicPr>
              <p:cNvPr id="50" name="Picture 49">
                <a:extLst>
                  <a:ext uri="{FF2B5EF4-FFF2-40B4-BE49-F238E27FC236}">
                    <a16:creationId xmlns:a16="http://schemas.microsoft.com/office/drawing/2014/main" id="{A079653A-B569-5043-AF65-324465CA7D97}"/>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729869" y="16488866"/>
                <a:ext cx="1311601" cy="1348755"/>
              </a:xfrm>
              <a:prstGeom prst="rect">
                <a:avLst/>
              </a:prstGeom>
            </p:spPr>
          </p:pic>
          <p:grpSp>
            <p:nvGrpSpPr>
              <p:cNvPr id="51" name="Group 50">
                <a:extLst>
                  <a:ext uri="{FF2B5EF4-FFF2-40B4-BE49-F238E27FC236}">
                    <a16:creationId xmlns:a16="http://schemas.microsoft.com/office/drawing/2014/main" id="{2ED0078A-391B-4F4E-9112-D2E58E07833D}"/>
                  </a:ext>
                </a:extLst>
              </p:cNvPr>
              <p:cNvGrpSpPr/>
              <p:nvPr/>
            </p:nvGrpSpPr>
            <p:grpSpPr>
              <a:xfrm>
                <a:off x="1538226" y="14379210"/>
                <a:ext cx="4593677" cy="2980262"/>
                <a:chOff x="2135193" y="14993640"/>
                <a:chExt cx="4593677" cy="2980262"/>
              </a:xfrm>
            </p:grpSpPr>
            <p:sp>
              <p:nvSpPr>
                <p:cNvPr id="52" name="TextBox 51">
                  <a:extLst>
                    <a:ext uri="{FF2B5EF4-FFF2-40B4-BE49-F238E27FC236}">
                      <a16:creationId xmlns:a16="http://schemas.microsoft.com/office/drawing/2014/main" id="{BFFFAFF8-ABEE-9945-B85F-0236FD52378B}"/>
                    </a:ext>
                  </a:extLst>
                </p:cNvPr>
                <p:cNvSpPr txBox="1"/>
                <p:nvPr/>
              </p:nvSpPr>
              <p:spPr>
                <a:xfrm>
                  <a:off x="3166584" y="14993640"/>
                  <a:ext cx="3562286" cy="2980262"/>
                </a:xfrm>
                <a:prstGeom prst="rect">
                  <a:avLst/>
                </a:prstGeom>
                <a:solidFill>
                  <a:srgbClr val="008CB5">
                    <a:alpha val="7843"/>
                  </a:srgbClr>
                </a:solidFill>
                <a:ln>
                  <a:noFill/>
                </a:ln>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Використати</a:t>
                  </a:r>
                  <a:r>
                    <a:rPr kumimoji="0" lang="en-US" b="0" i="0" u="none" strike="noStrike" kern="0" cap="none" spc="0" normalizeH="0" baseline="0" noProof="0" dirty="0">
                      <a:ln>
                        <a:noFill/>
                      </a:ln>
                      <a:solidFill>
                        <a:prstClr val="black"/>
                      </a:solidFill>
                      <a:effectLst/>
                      <a:uLnTx/>
                      <a:uFillTx/>
                      <a:ea typeface="Helvetica Neue" charset="0"/>
                      <a:cs typeface="Arial" panose="020B0604020202020204" pitchFamily="34" charset="0"/>
                    </a:rPr>
                    <a:t> </a:t>
                  </a:r>
                  <a:endPar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endParaRP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ea typeface="Helvetica Neue" charset="0"/>
                      <a:cs typeface="Arial" panose="020B0604020202020204" pitchFamily="34" charset="0"/>
                    </a:rPr>
                    <a:t>QSLIMFinder </a:t>
                  </a:r>
                  <a:endPar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endParaRPr>
                </a:p>
                <a:p>
                  <a:pPr marL="571500" marR="0" lvl="0" indent="-571500" defTabSz="914400" eaLnBrk="1" fontAlgn="auto" latinLnBrk="0" hangingPunct="1">
                    <a:lnSpc>
                      <a:spcPct val="100000"/>
                    </a:lnSpc>
                    <a:spcBef>
                      <a:spcPts val="0"/>
                    </a:spcBef>
                    <a:spcAft>
                      <a:spcPts val="0"/>
                    </a:spcAft>
                    <a:buClrTx/>
                    <a:buSzTx/>
                    <a:buFontTx/>
                    <a:buNone/>
                    <a:tabLst/>
                    <a:defRPr/>
                  </a:pP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для пошуку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мотивів в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невпорядкованих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ділянках білків</a:t>
                  </a:r>
                  <a:endParaRPr kumimoji="0" lang="en-US" b="0" i="0" u="none" strike="noStrike" kern="0" cap="none" spc="0" normalizeH="0" baseline="0" noProof="0" dirty="0">
                    <a:ln>
                      <a:noFill/>
                    </a:ln>
                    <a:solidFill>
                      <a:prstClr val="black"/>
                    </a:solidFill>
                    <a:effectLst/>
                    <a:uLnTx/>
                    <a:uFillTx/>
                    <a:ea typeface="Helvetica Neue" charset="0"/>
                    <a:cs typeface="Arial" panose="020B0604020202020204" pitchFamily="34" charset="0"/>
                  </a:endParaRPr>
                </a:p>
              </p:txBody>
            </p:sp>
            <p:sp>
              <p:nvSpPr>
                <p:cNvPr id="53" name="Oval 52">
                  <a:extLst>
                    <a:ext uri="{FF2B5EF4-FFF2-40B4-BE49-F238E27FC236}">
                      <a16:creationId xmlns:a16="http://schemas.microsoft.com/office/drawing/2014/main" id="{75234F88-8138-4D4C-AE66-602AAAF7E08B}"/>
                    </a:ext>
                  </a:extLst>
                </p:cNvPr>
                <p:cNvSpPr/>
                <p:nvPr/>
              </p:nvSpPr>
              <p:spPr>
                <a:xfrm>
                  <a:off x="2135193" y="15108555"/>
                  <a:ext cx="903599" cy="903599"/>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2600" b="0" i="0" u="none" strike="noStrike" kern="0" cap="none" spc="0" normalizeH="0" baseline="0" noProof="0" dirty="0">
                      <a:ln>
                        <a:noFill/>
                      </a:ln>
                      <a:solidFill>
                        <a:prstClr val="white"/>
                      </a:solidFill>
                      <a:effectLst/>
                      <a:uLnTx/>
                      <a:uFillTx/>
                      <a:ea typeface=""/>
                      <a:cs typeface="Arial" panose="020B0604020202020204" pitchFamily="34" charset="0"/>
                    </a:rPr>
                    <a:t>4</a:t>
                  </a:r>
                </a:p>
              </p:txBody>
            </p:sp>
          </p:grpSp>
        </p:grpSp>
        <p:grpSp>
          <p:nvGrpSpPr>
            <p:cNvPr id="76" name="Group 75">
              <a:extLst>
                <a:ext uri="{FF2B5EF4-FFF2-40B4-BE49-F238E27FC236}">
                  <a16:creationId xmlns:a16="http://schemas.microsoft.com/office/drawing/2014/main" id="{ECC38B0F-7B46-694B-95D6-BABF9942131C}"/>
                </a:ext>
              </a:extLst>
            </p:cNvPr>
            <p:cNvGrpSpPr>
              <a:grpSpLocks noChangeAspect="1"/>
            </p:cNvGrpSpPr>
            <p:nvPr/>
          </p:nvGrpSpPr>
          <p:grpSpPr>
            <a:xfrm>
              <a:off x="7812360" y="3202335"/>
              <a:ext cx="1282332" cy="1380217"/>
              <a:chOff x="10418968" y="8667668"/>
              <a:chExt cx="1339496" cy="1441744"/>
            </a:xfrm>
          </p:grpSpPr>
          <p:grpSp>
            <p:nvGrpSpPr>
              <p:cNvPr id="77" name="Group 76">
                <a:extLst>
                  <a:ext uri="{FF2B5EF4-FFF2-40B4-BE49-F238E27FC236}">
                    <a16:creationId xmlns:a16="http://schemas.microsoft.com/office/drawing/2014/main" id="{5733FA56-7E6F-AE4B-A225-2C1F0A8D2F78}"/>
                  </a:ext>
                </a:extLst>
              </p:cNvPr>
              <p:cNvGrpSpPr/>
              <p:nvPr/>
            </p:nvGrpSpPr>
            <p:grpSpPr>
              <a:xfrm>
                <a:off x="10418968" y="8667668"/>
                <a:ext cx="1339496" cy="1441744"/>
                <a:chOff x="10516340" y="8647283"/>
                <a:chExt cx="1339496" cy="1441744"/>
              </a:xfrm>
            </p:grpSpPr>
            <p:pic>
              <p:nvPicPr>
                <p:cNvPr id="80" name="Picture 79">
                  <a:extLst>
                    <a:ext uri="{FF2B5EF4-FFF2-40B4-BE49-F238E27FC236}">
                      <a16:creationId xmlns:a16="http://schemas.microsoft.com/office/drawing/2014/main" id="{7820A693-9433-C34A-A476-1DC2B3F5F651}"/>
                    </a:ext>
                  </a:extLst>
                </p:cNvPr>
                <p:cNvPicPr>
                  <a:picLocks noChangeAspect="1"/>
                </p:cNvPicPr>
                <p:nvPr/>
              </p:nvPicPr>
              <p:blipFill rotWithShape="1">
                <a:blip r:embed="rId10"/>
                <a:srcRect l="68993" t="31077" r="3867" b="57804"/>
                <a:stretch/>
              </p:blipFill>
              <p:spPr>
                <a:xfrm>
                  <a:off x="10570092" y="8647283"/>
                  <a:ext cx="1259424" cy="476082"/>
                </a:xfrm>
                <a:prstGeom prst="rect">
                  <a:avLst/>
                </a:prstGeom>
              </p:spPr>
            </p:pic>
            <p:pic>
              <p:nvPicPr>
                <p:cNvPr id="81" name="Picture 80">
                  <a:extLst>
                    <a:ext uri="{FF2B5EF4-FFF2-40B4-BE49-F238E27FC236}">
                      <a16:creationId xmlns:a16="http://schemas.microsoft.com/office/drawing/2014/main" id="{AE6A6C08-C94F-DD45-BE66-9B04752843AC}"/>
                    </a:ext>
                  </a:extLst>
                </p:cNvPr>
                <p:cNvPicPr>
                  <a:picLocks noChangeAspect="1"/>
                </p:cNvPicPr>
                <p:nvPr/>
              </p:nvPicPr>
              <p:blipFill rotWithShape="1">
                <a:blip r:embed="rId10"/>
                <a:srcRect l="68993" t="31077" r="3867" b="57804"/>
                <a:stretch/>
              </p:blipFill>
              <p:spPr>
                <a:xfrm>
                  <a:off x="10570092" y="9575875"/>
                  <a:ext cx="1259424" cy="476082"/>
                </a:xfrm>
                <a:prstGeom prst="rect">
                  <a:avLst/>
                </a:prstGeom>
              </p:spPr>
            </p:pic>
            <p:sp>
              <p:nvSpPr>
                <p:cNvPr id="82" name="Rectangle 81">
                  <a:extLst>
                    <a:ext uri="{FF2B5EF4-FFF2-40B4-BE49-F238E27FC236}">
                      <a16:creationId xmlns:a16="http://schemas.microsoft.com/office/drawing/2014/main" id="{17724D87-5F79-F64B-978F-A8B18807EF0E}"/>
                    </a:ext>
                  </a:extLst>
                </p:cNvPr>
                <p:cNvSpPr/>
                <p:nvPr/>
              </p:nvSpPr>
              <p:spPr>
                <a:xfrm>
                  <a:off x="10516340" y="9452283"/>
                  <a:ext cx="593620" cy="636744"/>
                </a:xfrm>
                <a:prstGeom prst="rect">
                  <a:avLst/>
                </a:prstGeom>
                <a:solidFill>
                  <a:srgbClr val="A6A6A6">
                    <a:alpha val="32941"/>
                  </a:srgb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latin typeface="Arial" panose="020B0604020202020204" pitchFamily="34" charset="0"/>
                    <a:cs typeface="Arial" panose="020B0604020202020204" pitchFamily="34" charset="0"/>
                  </a:endParaRPr>
                </a:p>
              </p:txBody>
            </p:sp>
            <p:sp>
              <p:nvSpPr>
                <p:cNvPr id="83" name="Rectangle 82">
                  <a:extLst>
                    <a:ext uri="{FF2B5EF4-FFF2-40B4-BE49-F238E27FC236}">
                      <a16:creationId xmlns:a16="http://schemas.microsoft.com/office/drawing/2014/main" id="{4F20C6AE-706C-744F-B3FF-0ADC3A5A9126}"/>
                    </a:ext>
                  </a:extLst>
                </p:cNvPr>
                <p:cNvSpPr/>
                <p:nvPr/>
              </p:nvSpPr>
              <p:spPr>
                <a:xfrm>
                  <a:off x="11619716" y="9452283"/>
                  <a:ext cx="236120" cy="636744"/>
                </a:xfrm>
                <a:prstGeom prst="rect">
                  <a:avLst/>
                </a:prstGeom>
                <a:solidFill>
                  <a:srgbClr val="A6A6A6">
                    <a:alpha val="32941"/>
                  </a:srgb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latin typeface="Arial" panose="020B0604020202020204" pitchFamily="34" charset="0"/>
                    <a:cs typeface="Arial" panose="020B0604020202020204" pitchFamily="34" charset="0"/>
                  </a:endParaRPr>
                </a:p>
              </p:txBody>
            </p:sp>
          </p:grpSp>
          <p:sp>
            <p:nvSpPr>
              <p:cNvPr id="78" name="Freeform 77">
                <a:extLst>
                  <a:ext uri="{FF2B5EF4-FFF2-40B4-BE49-F238E27FC236}">
                    <a16:creationId xmlns:a16="http://schemas.microsoft.com/office/drawing/2014/main" id="{14F758FC-84C0-E944-98A7-2F3C3872CBC6}"/>
                  </a:ext>
                </a:extLst>
              </p:cNvPr>
              <p:cNvSpPr/>
              <p:nvPr/>
            </p:nvSpPr>
            <p:spPr>
              <a:xfrm>
                <a:off x="10488168" y="9201106"/>
                <a:ext cx="1225296" cy="154102"/>
              </a:xfrm>
              <a:custGeom>
                <a:avLst/>
                <a:gdLst>
                  <a:gd name="connsiteX0" fmla="*/ 0 w 1225296"/>
                  <a:gd name="connsiteY0" fmla="*/ 144062 h 154102"/>
                  <a:gd name="connsiteX1" fmla="*/ 64008 w 1225296"/>
                  <a:gd name="connsiteY1" fmla="*/ 153206 h 154102"/>
                  <a:gd name="connsiteX2" fmla="*/ 118872 w 1225296"/>
                  <a:gd name="connsiteY2" fmla="*/ 134918 h 154102"/>
                  <a:gd name="connsiteX3" fmla="*/ 146304 w 1225296"/>
                  <a:gd name="connsiteY3" fmla="*/ 125774 h 154102"/>
                  <a:gd name="connsiteX4" fmla="*/ 274320 w 1225296"/>
                  <a:gd name="connsiteY4" fmla="*/ 144062 h 154102"/>
                  <a:gd name="connsiteX5" fmla="*/ 301752 w 1225296"/>
                  <a:gd name="connsiteY5" fmla="*/ 153206 h 154102"/>
                  <a:gd name="connsiteX6" fmla="*/ 393192 w 1225296"/>
                  <a:gd name="connsiteY6" fmla="*/ 144062 h 154102"/>
                  <a:gd name="connsiteX7" fmla="*/ 420624 w 1225296"/>
                  <a:gd name="connsiteY7" fmla="*/ 125774 h 154102"/>
                  <a:gd name="connsiteX8" fmla="*/ 475488 w 1225296"/>
                  <a:gd name="connsiteY8" fmla="*/ 144062 h 154102"/>
                  <a:gd name="connsiteX9" fmla="*/ 548640 w 1225296"/>
                  <a:gd name="connsiteY9" fmla="*/ 61766 h 154102"/>
                  <a:gd name="connsiteX10" fmla="*/ 576072 w 1225296"/>
                  <a:gd name="connsiteY10" fmla="*/ 52622 h 154102"/>
                  <a:gd name="connsiteX11" fmla="*/ 603504 w 1225296"/>
                  <a:gd name="connsiteY11" fmla="*/ 34334 h 154102"/>
                  <a:gd name="connsiteX12" fmla="*/ 621792 w 1225296"/>
                  <a:gd name="connsiteY12" fmla="*/ 6902 h 154102"/>
                  <a:gd name="connsiteX13" fmla="*/ 713232 w 1225296"/>
                  <a:gd name="connsiteY13" fmla="*/ 43478 h 154102"/>
                  <a:gd name="connsiteX14" fmla="*/ 740664 w 1225296"/>
                  <a:gd name="connsiteY14" fmla="*/ 61766 h 154102"/>
                  <a:gd name="connsiteX15" fmla="*/ 786384 w 1225296"/>
                  <a:gd name="connsiteY15" fmla="*/ 52622 h 154102"/>
                  <a:gd name="connsiteX16" fmla="*/ 813816 w 1225296"/>
                  <a:gd name="connsiteY16" fmla="*/ 43478 h 154102"/>
                  <a:gd name="connsiteX17" fmla="*/ 868680 w 1225296"/>
                  <a:gd name="connsiteY17" fmla="*/ 61766 h 154102"/>
                  <a:gd name="connsiteX18" fmla="*/ 896112 w 1225296"/>
                  <a:gd name="connsiteY18" fmla="*/ 52622 h 154102"/>
                  <a:gd name="connsiteX19" fmla="*/ 923544 w 1225296"/>
                  <a:gd name="connsiteY19" fmla="*/ 34334 h 154102"/>
                  <a:gd name="connsiteX20" fmla="*/ 987552 w 1225296"/>
                  <a:gd name="connsiteY20" fmla="*/ 43478 h 154102"/>
                  <a:gd name="connsiteX21" fmla="*/ 996696 w 1225296"/>
                  <a:gd name="connsiteY21" fmla="*/ 98342 h 154102"/>
                  <a:gd name="connsiteX22" fmla="*/ 1024128 w 1225296"/>
                  <a:gd name="connsiteY22" fmla="*/ 107486 h 154102"/>
                  <a:gd name="connsiteX23" fmla="*/ 1115568 w 1225296"/>
                  <a:gd name="connsiteY23" fmla="*/ 144062 h 154102"/>
                  <a:gd name="connsiteX24" fmla="*/ 1197864 w 1225296"/>
                  <a:gd name="connsiteY24" fmla="*/ 144062 h 154102"/>
                  <a:gd name="connsiteX25" fmla="*/ 1225296 w 1225296"/>
                  <a:gd name="connsiteY25" fmla="*/ 134918 h 154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25296" h="154102">
                    <a:moveTo>
                      <a:pt x="0" y="144062"/>
                    </a:moveTo>
                    <a:cubicBezTo>
                      <a:pt x="21336" y="147110"/>
                      <a:pt x="42519" y="154859"/>
                      <a:pt x="64008" y="153206"/>
                    </a:cubicBezTo>
                    <a:cubicBezTo>
                      <a:pt x="83228" y="151728"/>
                      <a:pt x="100584" y="141014"/>
                      <a:pt x="118872" y="134918"/>
                    </a:cubicBezTo>
                    <a:lnTo>
                      <a:pt x="146304" y="125774"/>
                    </a:lnTo>
                    <a:cubicBezTo>
                      <a:pt x="197513" y="131464"/>
                      <a:pt x="227738" y="132416"/>
                      <a:pt x="274320" y="144062"/>
                    </a:cubicBezTo>
                    <a:cubicBezTo>
                      <a:pt x="283671" y="146400"/>
                      <a:pt x="292608" y="150158"/>
                      <a:pt x="301752" y="153206"/>
                    </a:cubicBezTo>
                    <a:cubicBezTo>
                      <a:pt x="332232" y="150158"/>
                      <a:pt x="363344" y="150950"/>
                      <a:pt x="393192" y="144062"/>
                    </a:cubicBezTo>
                    <a:cubicBezTo>
                      <a:pt x="403900" y="141591"/>
                      <a:pt x="409634" y="125774"/>
                      <a:pt x="420624" y="125774"/>
                    </a:cubicBezTo>
                    <a:cubicBezTo>
                      <a:pt x="439901" y="125774"/>
                      <a:pt x="475488" y="144062"/>
                      <a:pt x="475488" y="144062"/>
                    </a:cubicBezTo>
                    <a:cubicBezTo>
                      <a:pt x="592105" y="127402"/>
                      <a:pt x="504576" y="160911"/>
                      <a:pt x="548640" y="61766"/>
                    </a:cubicBezTo>
                    <a:cubicBezTo>
                      <a:pt x="552555" y="52958"/>
                      <a:pt x="567451" y="56933"/>
                      <a:pt x="576072" y="52622"/>
                    </a:cubicBezTo>
                    <a:cubicBezTo>
                      <a:pt x="585902" y="47707"/>
                      <a:pt x="594360" y="40430"/>
                      <a:pt x="603504" y="34334"/>
                    </a:cubicBezTo>
                    <a:cubicBezTo>
                      <a:pt x="609600" y="25190"/>
                      <a:pt x="611016" y="9057"/>
                      <a:pt x="621792" y="6902"/>
                    </a:cubicBezTo>
                    <a:cubicBezTo>
                      <a:pt x="712822" y="-11304"/>
                      <a:pt x="678194" y="8440"/>
                      <a:pt x="713232" y="43478"/>
                    </a:cubicBezTo>
                    <a:cubicBezTo>
                      <a:pt x="721003" y="51249"/>
                      <a:pt x="731520" y="55670"/>
                      <a:pt x="740664" y="61766"/>
                    </a:cubicBezTo>
                    <a:cubicBezTo>
                      <a:pt x="755904" y="58718"/>
                      <a:pt x="771306" y="56391"/>
                      <a:pt x="786384" y="52622"/>
                    </a:cubicBezTo>
                    <a:cubicBezTo>
                      <a:pt x="795735" y="50284"/>
                      <a:pt x="804236" y="42414"/>
                      <a:pt x="813816" y="43478"/>
                    </a:cubicBezTo>
                    <a:cubicBezTo>
                      <a:pt x="832975" y="45607"/>
                      <a:pt x="868680" y="61766"/>
                      <a:pt x="868680" y="61766"/>
                    </a:cubicBezTo>
                    <a:cubicBezTo>
                      <a:pt x="877824" y="58718"/>
                      <a:pt x="887491" y="56933"/>
                      <a:pt x="896112" y="52622"/>
                    </a:cubicBezTo>
                    <a:cubicBezTo>
                      <a:pt x="905942" y="47707"/>
                      <a:pt x="912609" y="35428"/>
                      <a:pt x="923544" y="34334"/>
                    </a:cubicBezTo>
                    <a:cubicBezTo>
                      <a:pt x="944990" y="32189"/>
                      <a:pt x="966216" y="40430"/>
                      <a:pt x="987552" y="43478"/>
                    </a:cubicBezTo>
                    <a:cubicBezTo>
                      <a:pt x="990600" y="61766"/>
                      <a:pt x="987497" y="82245"/>
                      <a:pt x="996696" y="98342"/>
                    </a:cubicBezTo>
                    <a:cubicBezTo>
                      <a:pt x="1001478" y="106711"/>
                      <a:pt x="1016602" y="101465"/>
                      <a:pt x="1024128" y="107486"/>
                    </a:cubicBezTo>
                    <a:cubicBezTo>
                      <a:pt x="1089148" y="159502"/>
                      <a:pt x="957494" y="124303"/>
                      <a:pt x="1115568" y="144062"/>
                    </a:cubicBezTo>
                    <a:cubicBezTo>
                      <a:pt x="1157242" y="157953"/>
                      <a:pt x="1139930" y="156936"/>
                      <a:pt x="1197864" y="144062"/>
                    </a:cubicBezTo>
                    <a:cubicBezTo>
                      <a:pt x="1207273" y="141971"/>
                      <a:pt x="1225296" y="134918"/>
                      <a:pt x="1225296" y="134918"/>
                    </a:cubicBezTo>
                  </a:path>
                </a:pathLst>
              </a:custGeom>
              <a:solidFill>
                <a:srgbClr val="87BDC0"/>
              </a:solidFill>
              <a:ln w="38100">
                <a:solidFill>
                  <a:srgbClr val="87BD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latin typeface="Arial" panose="020B0604020202020204" pitchFamily="34" charset="0"/>
                  <a:cs typeface="Arial" panose="020B0604020202020204" pitchFamily="34" charset="0"/>
                </a:endParaRPr>
              </a:p>
            </p:txBody>
          </p:sp>
          <p:sp>
            <p:nvSpPr>
              <p:cNvPr id="79" name="Rectangle 78">
                <a:extLst>
                  <a:ext uri="{FF2B5EF4-FFF2-40B4-BE49-F238E27FC236}">
                    <a16:creationId xmlns:a16="http://schemas.microsoft.com/office/drawing/2014/main" id="{DD6FBEFF-12B0-4F4B-87E9-4B4306FFE826}"/>
                  </a:ext>
                </a:extLst>
              </p:cNvPr>
              <p:cNvSpPr/>
              <p:nvPr/>
            </p:nvSpPr>
            <p:spPr>
              <a:xfrm>
                <a:off x="10488167" y="9079741"/>
                <a:ext cx="1225296" cy="280371"/>
              </a:xfrm>
              <a:prstGeom prst="rect">
                <a:avLst/>
              </a:prstGeom>
              <a:solidFill>
                <a:schemeClr val="bg1">
                  <a:alpha val="32941"/>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1035500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TextBox 1">
            <a:extLst>
              <a:ext uri="{FF2B5EF4-FFF2-40B4-BE49-F238E27FC236}">
                <a16:creationId xmlns:a16="http://schemas.microsoft.com/office/drawing/2014/main" id="{D01D3C07-CB61-1F46-A0AF-3A7779FED3E2}"/>
              </a:ext>
            </a:extLst>
          </p:cNvPr>
          <p:cNvSpPr txBox="1">
            <a:spLocks noChangeArrowheads="1"/>
          </p:cNvSpPr>
          <p:nvPr/>
        </p:nvSpPr>
        <p:spPr bwMode="auto">
          <a:xfrm>
            <a:off x="611560" y="4807379"/>
            <a:ext cx="7961510" cy="2078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pPr>
            <a:r>
              <a:rPr lang="uk-UA" altLang="en-US" sz="1900" dirty="0">
                <a:cs typeface="Arial" panose="020B0604020202020204" pitchFamily="34" charset="0"/>
              </a:rPr>
              <a:t>Рис. </a:t>
            </a:r>
            <a:r>
              <a:rPr lang="en-US" altLang="en-US" sz="1900" dirty="0">
                <a:cs typeface="Arial" panose="020B0604020202020204" pitchFamily="34" charset="0"/>
              </a:rPr>
              <a:t>9</a:t>
            </a:r>
            <a:r>
              <a:rPr lang="uk-UA" altLang="en-US" sz="1900" dirty="0">
                <a:cs typeface="Arial" panose="020B0604020202020204" pitchFamily="34" charset="0"/>
              </a:rPr>
              <a:t>. </a:t>
            </a:r>
            <a:r>
              <a:rPr lang="uk-UA" altLang="en-US" sz="1900" b="1" dirty="0">
                <a:cs typeface="Arial" panose="020B0604020202020204" pitchFamily="34" charset="0"/>
              </a:rPr>
              <a:t>Схема, що показує подібність виявлених коротких лінійних мотивів до відомих мотивів. </a:t>
            </a:r>
          </a:p>
          <a:p>
            <a:pPr algn="just" eaLnBrk="1" hangingPunct="1">
              <a:lnSpc>
                <a:spcPct val="150000"/>
              </a:lnSpc>
            </a:pPr>
            <a:r>
              <a:rPr lang="uk-UA" altLang="en-US" sz="1600" dirty="0">
                <a:cs typeface="Arial" panose="020B0604020202020204" pitchFamily="34" charset="0"/>
              </a:rPr>
              <a:t>Зелені вузли - це послідовності виявлених мотивів, сині вузли - це відомі мотиви в базі даних </a:t>
            </a:r>
            <a:r>
              <a:rPr lang="en-GB" altLang="en-US" sz="1600" dirty="0">
                <a:cs typeface="Arial" panose="020B0604020202020204" pitchFamily="34" charset="0"/>
              </a:rPr>
              <a:t>ELM, </a:t>
            </a:r>
            <a:r>
              <a:rPr lang="uk-UA" altLang="en-US" sz="1600" dirty="0">
                <a:cs typeface="Arial" panose="020B0604020202020204" pitchFamily="34" charset="0"/>
              </a:rPr>
              <a:t>ребра показують наявність </a:t>
            </a:r>
            <a:r>
              <a:rPr lang="uk-UA" altLang="en-US" sz="1600" dirty="0" err="1">
                <a:cs typeface="Arial" panose="020B0604020202020204" pitchFamily="34" charset="0"/>
              </a:rPr>
              <a:t>подібности</a:t>
            </a:r>
            <a:r>
              <a:rPr lang="uk-UA" altLang="en-US" sz="1600" dirty="0">
                <a:cs typeface="Arial" panose="020B0604020202020204" pitchFamily="34" charset="0"/>
              </a:rPr>
              <a:t> між мотивами вище порога 1,162 (</a:t>
            </a:r>
            <a:r>
              <a:rPr lang="en-GB" altLang="en-US" sz="1600" dirty="0">
                <a:cs typeface="Arial" panose="020B0604020202020204" pitchFamily="34" charset="0"/>
              </a:rPr>
              <a:t>Score, Comparomtif3). </a:t>
            </a:r>
            <a:endParaRPr lang="uk-UA" altLang="en-US" sz="1600" dirty="0">
              <a:cs typeface="Arial" panose="020B0604020202020204" pitchFamily="34" charset="0"/>
            </a:endParaRPr>
          </a:p>
        </p:txBody>
      </p:sp>
      <p:sp>
        <p:nvSpPr>
          <p:cNvPr id="27" name="Овал 26">
            <a:extLst>
              <a:ext uri="{FF2B5EF4-FFF2-40B4-BE49-F238E27FC236}">
                <a16:creationId xmlns:a16="http://schemas.microsoft.com/office/drawing/2014/main" id="{CC42B17D-4829-F64C-9146-778F9D104960}"/>
              </a:ext>
            </a:extLst>
          </p:cNvPr>
          <p:cNvSpPr/>
          <p:nvPr/>
        </p:nvSpPr>
        <p:spPr>
          <a:xfrm>
            <a:off x="8710613" y="6215063"/>
            <a:ext cx="433387" cy="476250"/>
          </a:xfrm>
          <a:prstGeom prst="ellipse">
            <a:avLst/>
          </a:prstGeom>
          <a:no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uk-UA" sz="2400" dirty="0">
                <a:solidFill>
                  <a:schemeClr val="tx1"/>
                </a:solidFill>
                <a:latin typeface="Arial" panose="020B0604020202020204" pitchFamily="34" charset="0"/>
                <a:cs typeface="Arial" panose="020B0604020202020204" pitchFamily="34" charset="0"/>
              </a:rPr>
              <a:t>3</a:t>
            </a:r>
          </a:p>
        </p:txBody>
      </p:sp>
      <p:pic>
        <p:nvPicPr>
          <p:cNvPr id="7" name="Graphic 9">
            <a:extLst>
              <a:ext uri="{FF2B5EF4-FFF2-40B4-BE49-F238E27FC236}">
                <a16:creationId xmlns:a16="http://schemas.microsoft.com/office/drawing/2014/main" id="{19E15FD2-5142-4E42-ADD1-676F4989208B}"/>
              </a:ext>
            </a:extLst>
          </p:cNvPr>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5405" r="23337"/>
          <a:stretch/>
        </p:blipFill>
        <p:spPr bwMode="auto">
          <a:xfrm>
            <a:off x="1547664" y="133789"/>
            <a:ext cx="5964555" cy="480737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05176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1">
            <a:extLst>
              <a:ext uri="{FF2B5EF4-FFF2-40B4-BE49-F238E27FC236}">
                <a16:creationId xmlns:a16="http://schemas.microsoft.com/office/drawing/2014/main" id="{D01D3C07-CB61-1F46-A0AF-3A7779FED3E2}"/>
              </a:ext>
            </a:extLst>
          </p:cNvPr>
          <p:cNvSpPr txBox="1">
            <a:spLocks noChangeArrowheads="1"/>
          </p:cNvSpPr>
          <p:nvPr/>
        </p:nvSpPr>
        <p:spPr bwMode="auto">
          <a:xfrm>
            <a:off x="642938" y="5877272"/>
            <a:ext cx="7572375"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pPr>
            <a:r>
              <a:rPr lang="uk-UA" altLang="en-US" sz="2000" dirty="0">
                <a:cs typeface="Arial" panose="020B0604020202020204" pitchFamily="34" charset="0"/>
              </a:rPr>
              <a:t>Рис. 1. </a:t>
            </a:r>
            <a:r>
              <a:rPr lang="uk-UA" altLang="en-US" sz="2000" b="1" dirty="0">
                <a:cs typeface="Arial" panose="020B0604020202020204" pitchFamily="34" charset="0"/>
              </a:rPr>
              <a:t>Властивості коротких лінійних мотивів</a:t>
            </a:r>
          </a:p>
          <a:p>
            <a:pPr eaLnBrk="1" hangingPunct="1"/>
            <a:r>
              <a:rPr lang="en-GB" altLang="en-US" sz="1400" dirty="0">
                <a:solidFill>
                  <a:prstClr val="black"/>
                </a:solidFill>
                <a:cs typeface="Arial" panose="020B0604020202020204" pitchFamily="34" charset="0"/>
              </a:rPr>
              <a:t>Van </a:t>
            </a:r>
            <a:r>
              <a:rPr lang="en-GB" altLang="en-US" sz="1400" dirty="0" err="1">
                <a:solidFill>
                  <a:prstClr val="black"/>
                </a:solidFill>
                <a:cs typeface="Arial" panose="020B0604020202020204" pitchFamily="34" charset="0"/>
              </a:rPr>
              <a:t>Roey</a:t>
            </a:r>
            <a:r>
              <a:rPr lang="en-GB" altLang="en-US" sz="1400" dirty="0">
                <a:solidFill>
                  <a:prstClr val="black"/>
                </a:solidFill>
                <a:cs typeface="Arial" panose="020B0604020202020204" pitchFamily="34" charset="0"/>
              </a:rPr>
              <a:t> K. [et al.]. // Chem. Rev. – 2014. – Vol. 114, № 13 – P. 6733–6778.</a:t>
            </a:r>
            <a:endParaRPr lang="uk-UA" altLang="en-US" sz="1400" dirty="0">
              <a:solidFill>
                <a:prstClr val="black"/>
              </a:solidFill>
              <a:cs typeface="Arial" panose="020B0604020202020204" pitchFamily="34" charset="0"/>
            </a:endParaRPr>
          </a:p>
          <a:p>
            <a:pPr eaLnBrk="1" hangingPunct="1"/>
            <a:r>
              <a:rPr lang="en-GB" altLang="en-US" sz="1400" dirty="0">
                <a:solidFill>
                  <a:prstClr val="black"/>
                </a:solidFill>
                <a:cs typeface="Arial" panose="020B0604020202020204" pitchFamily="34" charset="0"/>
              </a:rPr>
              <a:t>Pawson T. [et al.]. // Trends Cell Biol. – 2001. – Vol. 11, № 12 – P. 504–511.</a:t>
            </a:r>
            <a:endParaRPr lang="uk-UA" altLang="en-US" sz="1400" dirty="0">
              <a:solidFill>
                <a:prstClr val="black"/>
              </a:solidFill>
              <a:cs typeface="Arial" panose="020B0604020202020204" pitchFamily="34" charset="0"/>
            </a:endParaRPr>
          </a:p>
        </p:txBody>
      </p:sp>
      <p:sp>
        <p:nvSpPr>
          <p:cNvPr id="27" name="Овал 26">
            <a:extLst>
              <a:ext uri="{FF2B5EF4-FFF2-40B4-BE49-F238E27FC236}">
                <a16:creationId xmlns:a16="http://schemas.microsoft.com/office/drawing/2014/main" id="{CC42B17D-4829-F64C-9146-778F9D104960}"/>
              </a:ext>
            </a:extLst>
          </p:cNvPr>
          <p:cNvSpPr/>
          <p:nvPr/>
        </p:nvSpPr>
        <p:spPr>
          <a:xfrm>
            <a:off x="8710613" y="6215063"/>
            <a:ext cx="433387" cy="476250"/>
          </a:xfrm>
          <a:prstGeom prst="ellipse">
            <a:avLst/>
          </a:prstGeom>
          <a:no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uk-UA" sz="2400" dirty="0">
                <a:solidFill>
                  <a:schemeClr val="tx1"/>
                </a:solidFill>
                <a:latin typeface="Arial" panose="020B0604020202020204" pitchFamily="34" charset="0"/>
                <a:cs typeface="Arial" panose="020B0604020202020204" pitchFamily="34" charset="0"/>
              </a:rPr>
              <a:t>2</a:t>
            </a:r>
          </a:p>
        </p:txBody>
      </p:sp>
      <p:grpSp>
        <p:nvGrpSpPr>
          <p:cNvPr id="36" name="Group 35">
            <a:extLst>
              <a:ext uri="{FF2B5EF4-FFF2-40B4-BE49-F238E27FC236}">
                <a16:creationId xmlns:a16="http://schemas.microsoft.com/office/drawing/2014/main" id="{C1BA95C7-23E3-F549-914E-5B89A59AD1C3}"/>
              </a:ext>
            </a:extLst>
          </p:cNvPr>
          <p:cNvGrpSpPr>
            <a:grpSpLocks noChangeAspect="1"/>
          </p:cNvGrpSpPr>
          <p:nvPr/>
        </p:nvGrpSpPr>
        <p:grpSpPr>
          <a:xfrm>
            <a:off x="-36512" y="320173"/>
            <a:ext cx="5081190" cy="4548987"/>
            <a:chOff x="0" y="589588"/>
            <a:chExt cx="12702980" cy="11372471"/>
          </a:xfrm>
        </p:grpSpPr>
        <p:pic>
          <p:nvPicPr>
            <p:cNvPr id="39" name="Picture 38">
              <a:extLst>
                <a:ext uri="{FF2B5EF4-FFF2-40B4-BE49-F238E27FC236}">
                  <a16:creationId xmlns:a16="http://schemas.microsoft.com/office/drawing/2014/main" id="{2688EFEB-34AC-3B44-B1ED-16ADCC482A5D}"/>
                </a:ext>
              </a:extLst>
            </p:cNvPr>
            <p:cNvPicPr>
              <a:picLocks noChangeAspect="1"/>
            </p:cNvPicPr>
            <p:nvPr/>
          </p:nvPicPr>
          <p:blipFill>
            <a:blip r:embed="rId3"/>
            <a:stretch>
              <a:fillRect/>
            </a:stretch>
          </p:blipFill>
          <p:spPr>
            <a:xfrm>
              <a:off x="0" y="589588"/>
              <a:ext cx="12193588" cy="11372471"/>
            </a:xfrm>
            <a:prstGeom prst="rect">
              <a:avLst/>
            </a:prstGeom>
          </p:spPr>
        </p:pic>
        <p:sp>
          <p:nvSpPr>
            <p:cNvPr id="40" name="TextBox 39">
              <a:extLst>
                <a:ext uri="{FF2B5EF4-FFF2-40B4-BE49-F238E27FC236}">
                  <a16:creationId xmlns:a16="http://schemas.microsoft.com/office/drawing/2014/main" id="{5A2EDB54-C9C6-E74D-B9EC-2789F7B161E2}"/>
                </a:ext>
              </a:extLst>
            </p:cNvPr>
            <p:cNvSpPr txBox="1"/>
            <p:nvPr/>
          </p:nvSpPr>
          <p:spPr>
            <a:xfrm>
              <a:off x="5952657" y="1647903"/>
              <a:ext cx="5083145" cy="1946916"/>
            </a:xfrm>
            <a:prstGeom prst="rect">
              <a:avLst/>
            </a:prstGeom>
            <a:solidFill>
              <a:srgbClr val="ECF6F9"/>
            </a:solidFill>
          </p:spPr>
          <p:txBody>
            <a:bodyPr wrap="square" rtlCol="0">
              <a:spAutoFit/>
            </a:bodyPr>
            <a:lstStyle/>
            <a:p>
              <a:pPr algn="ctr"/>
              <a:r>
                <a:rPr lang="uk-UA" sz="2200" dirty="0">
                  <a:cs typeface="Arial" panose="020B0604020202020204" pitchFamily="34" charset="0"/>
                </a:rPr>
                <a:t>Домен розпізнавання</a:t>
              </a:r>
              <a:endParaRPr lang="en-US" sz="2200" dirty="0">
                <a:cs typeface="Arial" panose="020B0604020202020204" pitchFamily="34" charset="0"/>
              </a:endParaRPr>
            </a:p>
          </p:txBody>
        </p:sp>
        <p:sp>
          <p:nvSpPr>
            <p:cNvPr id="41" name="TextBox 40">
              <a:extLst>
                <a:ext uri="{FF2B5EF4-FFF2-40B4-BE49-F238E27FC236}">
                  <a16:creationId xmlns:a16="http://schemas.microsoft.com/office/drawing/2014/main" id="{68EC2904-758A-D446-8BAC-A81B6BABAAC3}"/>
                </a:ext>
              </a:extLst>
            </p:cNvPr>
            <p:cNvSpPr txBox="1"/>
            <p:nvPr/>
          </p:nvSpPr>
          <p:spPr>
            <a:xfrm>
              <a:off x="7639104" y="4057960"/>
              <a:ext cx="5063876" cy="1946916"/>
            </a:xfrm>
            <a:prstGeom prst="rect">
              <a:avLst/>
            </a:prstGeom>
            <a:solidFill>
              <a:srgbClr val="ECF6F9"/>
            </a:solidFill>
          </p:spPr>
          <p:txBody>
            <a:bodyPr wrap="square" rtlCol="0">
              <a:spAutoFit/>
            </a:bodyPr>
            <a:lstStyle/>
            <a:p>
              <a:pPr algn="ctr"/>
              <a:r>
                <a:rPr lang="uk-UA" sz="2200" dirty="0">
                  <a:cs typeface="Arial" panose="020B0604020202020204" pitchFamily="34" charset="0"/>
                </a:rPr>
                <a:t>Глобулярний домен</a:t>
              </a:r>
              <a:endParaRPr lang="en-US" sz="2200" dirty="0">
                <a:cs typeface="Arial" panose="020B0604020202020204" pitchFamily="34" charset="0"/>
              </a:endParaRPr>
            </a:p>
          </p:txBody>
        </p:sp>
        <p:sp>
          <p:nvSpPr>
            <p:cNvPr id="42" name="TextBox 41">
              <a:extLst>
                <a:ext uri="{FF2B5EF4-FFF2-40B4-BE49-F238E27FC236}">
                  <a16:creationId xmlns:a16="http://schemas.microsoft.com/office/drawing/2014/main" id="{4E71A692-2809-4D4A-82F5-5DAB4C029F5F}"/>
                </a:ext>
              </a:extLst>
            </p:cNvPr>
            <p:cNvSpPr txBox="1"/>
            <p:nvPr/>
          </p:nvSpPr>
          <p:spPr>
            <a:xfrm>
              <a:off x="7380957" y="10161731"/>
              <a:ext cx="4700335" cy="1112524"/>
            </a:xfrm>
            <a:prstGeom prst="rect">
              <a:avLst/>
            </a:prstGeom>
            <a:noFill/>
          </p:spPr>
          <p:txBody>
            <a:bodyPr wrap="square" rtlCol="0">
              <a:spAutoFit/>
            </a:bodyPr>
            <a:lstStyle/>
            <a:p>
              <a:pPr algn="ctr"/>
              <a:r>
                <a:rPr lang="uk-UA" sz="2200" dirty="0">
                  <a:cs typeface="Arial" panose="020B0604020202020204" pitchFamily="34" charset="0"/>
                </a:rPr>
                <a:t>протеїни</a:t>
              </a:r>
              <a:endParaRPr lang="en-US" sz="2200" dirty="0">
                <a:cs typeface="Arial" panose="020B0604020202020204" pitchFamily="34" charset="0"/>
              </a:endParaRPr>
            </a:p>
          </p:txBody>
        </p:sp>
        <p:sp>
          <p:nvSpPr>
            <p:cNvPr id="43" name="TextBox 42">
              <a:extLst>
                <a:ext uri="{FF2B5EF4-FFF2-40B4-BE49-F238E27FC236}">
                  <a16:creationId xmlns:a16="http://schemas.microsoft.com/office/drawing/2014/main" id="{A28A972C-090B-D748-8FF8-A589C1501361}"/>
                </a:ext>
              </a:extLst>
            </p:cNvPr>
            <p:cNvSpPr txBox="1"/>
            <p:nvPr/>
          </p:nvSpPr>
          <p:spPr>
            <a:xfrm>
              <a:off x="556202" y="8479707"/>
              <a:ext cx="3575654" cy="1946916"/>
            </a:xfrm>
            <a:prstGeom prst="rect">
              <a:avLst/>
            </a:prstGeom>
            <a:solidFill>
              <a:srgbClr val="ECF6F9"/>
            </a:solidFill>
          </p:spPr>
          <p:txBody>
            <a:bodyPr wrap="square" rtlCol="0">
              <a:spAutoFit/>
            </a:bodyPr>
            <a:lstStyle/>
            <a:p>
              <a:pPr algn="ctr"/>
              <a:r>
                <a:rPr lang="uk-UA" sz="2200" dirty="0">
                  <a:cs typeface="Arial" panose="020B0604020202020204" pitchFamily="34" charset="0"/>
                </a:rPr>
                <a:t>Лінійний мотив</a:t>
              </a:r>
              <a:endParaRPr lang="en-US" sz="2200" dirty="0">
                <a:cs typeface="Arial" panose="020B0604020202020204" pitchFamily="34" charset="0"/>
              </a:endParaRPr>
            </a:p>
          </p:txBody>
        </p:sp>
      </p:grpSp>
      <p:sp>
        <p:nvSpPr>
          <p:cNvPr id="48" name="TextBox 47">
            <a:extLst>
              <a:ext uri="{FF2B5EF4-FFF2-40B4-BE49-F238E27FC236}">
                <a16:creationId xmlns:a16="http://schemas.microsoft.com/office/drawing/2014/main" id="{3D2F26CD-BF9D-C247-BA11-4CFED6A9F86E}"/>
              </a:ext>
            </a:extLst>
          </p:cNvPr>
          <p:cNvSpPr txBox="1"/>
          <p:nvPr/>
        </p:nvSpPr>
        <p:spPr>
          <a:xfrm>
            <a:off x="1043608" y="4653136"/>
            <a:ext cx="7128792" cy="1354217"/>
          </a:xfrm>
          <a:prstGeom prst="rect">
            <a:avLst/>
          </a:prstGeom>
          <a:noFill/>
        </p:spPr>
        <p:txBody>
          <a:bodyPr wrap="square" rtlCol="0">
            <a:spAutoFit/>
          </a:bodyPr>
          <a:lstStyle/>
          <a:p>
            <a:pPr marL="342900" indent="-342900">
              <a:buFontTx/>
              <a:buChar char="-"/>
            </a:pPr>
            <a:r>
              <a:rPr lang="uk-UA" sz="2400" dirty="0"/>
              <a:t>Швидко е</a:t>
            </a:r>
            <a:r>
              <a:rPr lang="uk-UA" sz="2400" dirty="0">
                <a:effectLst/>
              </a:rPr>
              <a:t>волюціону</a:t>
            </a:r>
            <a:r>
              <a:rPr lang="uk-UA" sz="2400" dirty="0"/>
              <a:t>ють і тому широко використовуються вірусами</a:t>
            </a:r>
          </a:p>
          <a:p>
            <a:endParaRPr lang="uk-UA" sz="1000" dirty="0">
              <a:effectLst/>
            </a:endParaRPr>
          </a:p>
          <a:p>
            <a:pPr marL="342900" indent="-342900">
              <a:buFontTx/>
              <a:buChar char="-"/>
            </a:pPr>
            <a:r>
              <a:rPr lang="uk-UA" sz="2400" dirty="0"/>
              <a:t>15-40% очікується проте відомо лише про 1% </a:t>
            </a:r>
            <a:endParaRPr lang="uk-UA" sz="2400" dirty="0">
              <a:effectLst/>
            </a:endParaRPr>
          </a:p>
        </p:txBody>
      </p:sp>
      <p:sp>
        <p:nvSpPr>
          <p:cNvPr id="47" name="TextBox 46">
            <a:extLst>
              <a:ext uri="{FF2B5EF4-FFF2-40B4-BE49-F238E27FC236}">
                <a16:creationId xmlns:a16="http://schemas.microsoft.com/office/drawing/2014/main" id="{02AB23EA-E44F-AB4A-9EFE-D9D1EB146443}"/>
              </a:ext>
            </a:extLst>
          </p:cNvPr>
          <p:cNvSpPr txBox="1"/>
          <p:nvPr/>
        </p:nvSpPr>
        <p:spPr>
          <a:xfrm>
            <a:off x="5112568" y="608205"/>
            <a:ext cx="3923928" cy="4093428"/>
          </a:xfrm>
          <a:prstGeom prst="rect">
            <a:avLst/>
          </a:prstGeom>
          <a:noFill/>
        </p:spPr>
        <p:txBody>
          <a:bodyPr wrap="square" rtlCol="0">
            <a:spAutoFit/>
          </a:bodyPr>
          <a:lstStyle/>
          <a:p>
            <a:pPr marL="342900" indent="-342900">
              <a:buFontTx/>
              <a:buChar char="-"/>
            </a:pPr>
            <a:r>
              <a:rPr lang="uk-UA" sz="2400" dirty="0"/>
              <a:t>Короткі: </a:t>
            </a:r>
            <a:r>
              <a:rPr lang="en-GB" sz="2400" dirty="0"/>
              <a:t>3-15 </a:t>
            </a:r>
            <a:r>
              <a:rPr lang="uk-UA" sz="2400" dirty="0"/>
              <a:t>амінокислотних залишки, </a:t>
            </a:r>
            <a:r>
              <a:rPr lang="en-GB" sz="2400" dirty="0"/>
              <a:t>3-5 </a:t>
            </a:r>
            <a:r>
              <a:rPr lang="uk-UA" sz="2400" dirty="0"/>
              <a:t>визначених позицій</a:t>
            </a:r>
          </a:p>
          <a:p>
            <a:endParaRPr lang="uk-UA" sz="1000" dirty="0"/>
          </a:p>
          <a:p>
            <a:pPr marL="342900" indent="-342900">
              <a:buFontTx/>
              <a:buChar char="-"/>
            </a:pPr>
            <a:r>
              <a:rPr lang="uk-UA" sz="2400" dirty="0"/>
              <a:t>Опосередковують фізичні, взаємодії між білками</a:t>
            </a:r>
          </a:p>
          <a:p>
            <a:endParaRPr lang="uk-UA" sz="1000" dirty="0"/>
          </a:p>
          <a:p>
            <a:pPr marL="342900" indent="-342900">
              <a:buFontTx/>
              <a:buChar char="-"/>
            </a:pPr>
            <a:r>
              <a:rPr lang="uk-UA" sz="2400" dirty="0"/>
              <a:t>Часто індуковані, регулюють більшість клітинних процесів</a:t>
            </a:r>
          </a:p>
        </p:txBody>
      </p:sp>
      <p:grpSp>
        <p:nvGrpSpPr>
          <p:cNvPr id="3" name="Group 2">
            <a:extLst>
              <a:ext uri="{FF2B5EF4-FFF2-40B4-BE49-F238E27FC236}">
                <a16:creationId xmlns:a16="http://schemas.microsoft.com/office/drawing/2014/main" id="{F643DCBA-57F9-614D-862C-CC81D659F6DA}"/>
              </a:ext>
            </a:extLst>
          </p:cNvPr>
          <p:cNvGrpSpPr/>
          <p:nvPr/>
        </p:nvGrpSpPr>
        <p:grpSpPr>
          <a:xfrm>
            <a:off x="5112568" y="332656"/>
            <a:ext cx="3598045" cy="4320480"/>
            <a:chOff x="5112568" y="457584"/>
            <a:chExt cx="3598045" cy="4320480"/>
          </a:xfrm>
        </p:grpSpPr>
        <p:sp>
          <p:nvSpPr>
            <p:cNvPr id="2" name="Rectangle 1">
              <a:extLst>
                <a:ext uri="{FF2B5EF4-FFF2-40B4-BE49-F238E27FC236}">
                  <a16:creationId xmlns:a16="http://schemas.microsoft.com/office/drawing/2014/main" id="{E438F110-51D2-AF4F-B86B-81BF396442DD}"/>
                </a:ext>
              </a:extLst>
            </p:cNvPr>
            <p:cNvSpPr/>
            <p:nvPr/>
          </p:nvSpPr>
          <p:spPr>
            <a:xfrm>
              <a:off x="5112568" y="457584"/>
              <a:ext cx="3598045" cy="43204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FB8FABE4-625C-9845-8132-CF34AFC9E1F3}"/>
                </a:ext>
              </a:extLst>
            </p:cNvPr>
            <p:cNvPicPr>
              <a:picLocks noChangeAspect="1"/>
            </p:cNvPicPr>
            <p:nvPr/>
          </p:nvPicPr>
          <p:blipFill rotWithShape="1">
            <a:blip r:embed="rId4">
              <a:extLst>
                <a:ext uri="{28A0092B-C50C-407E-A947-70E740481C1C}">
                  <a14:useLocalDpi xmlns:a14="http://schemas.microsoft.com/office/drawing/2010/main" val="0"/>
                </a:ext>
              </a:extLst>
            </a:blip>
            <a:srcRect l="14729" t="7576" r="58059" b="4809"/>
            <a:stretch/>
          </p:blipFill>
          <p:spPr>
            <a:xfrm>
              <a:off x="5580113" y="470067"/>
              <a:ext cx="2808312" cy="4163981"/>
            </a:xfrm>
            <a:prstGeom prst="rect">
              <a:avLst/>
            </a:prstGeom>
          </p:spPr>
        </p:pic>
      </p:grpSp>
    </p:spTree>
    <p:extLst>
      <p:ext uri="{BB962C8B-B14F-4D97-AF65-F5344CB8AC3E}">
        <p14:creationId xmlns:p14="http://schemas.microsoft.com/office/powerpoint/2010/main" val="1088933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Овал 26">
            <a:extLst>
              <a:ext uri="{FF2B5EF4-FFF2-40B4-BE49-F238E27FC236}">
                <a16:creationId xmlns:a16="http://schemas.microsoft.com/office/drawing/2014/main" id="{CC42B17D-4829-F64C-9146-778F9D104960}"/>
              </a:ext>
            </a:extLst>
          </p:cNvPr>
          <p:cNvSpPr/>
          <p:nvPr/>
        </p:nvSpPr>
        <p:spPr>
          <a:xfrm>
            <a:off x="8710613" y="6215063"/>
            <a:ext cx="433387" cy="476250"/>
          </a:xfrm>
          <a:prstGeom prst="ellipse">
            <a:avLst/>
          </a:prstGeom>
          <a:no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sz="2400" dirty="0">
                <a:solidFill>
                  <a:schemeClr val="tx1"/>
                </a:solidFill>
                <a:latin typeface="Arial" panose="020B0604020202020204" pitchFamily="34" charset="0"/>
                <a:cs typeface="Arial" panose="020B0604020202020204" pitchFamily="34" charset="0"/>
              </a:rPr>
              <a:t>8</a:t>
            </a:r>
            <a:endParaRPr lang="uk-UA" sz="2400" dirty="0">
              <a:solidFill>
                <a:schemeClr val="tx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53852B0-0402-3847-9364-99B094C11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032" y="1027752"/>
            <a:ext cx="3347864" cy="3121328"/>
          </a:xfrm>
          <a:prstGeom prst="rect">
            <a:avLst/>
          </a:prstGeom>
        </p:spPr>
      </p:pic>
      <p:sp>
        <p:nvSpPr>
          <p:cNvPr id="2" name="TextBox 1">
            <a:extLst>
              <a:ext uri="{FF2B5EF4-FFF2-40B4-BE49-F238E27FC236}">
                <a16:creationId xmlns:a16="http://schemas.microsoft.com/office/drawing/2014/main" id="{B32A9E20-DF96-6443-99D8-506217CACED8}"/>
              </a:ext>
            </a:extLst>
          </p:cNvPr>
          <p:cNvSpPr txBox="1"/>
          <p:nvPr/>
        </p:nvSpPr>
        <p:spPr>
          <a:xfrm>
            <a:off x="3714598" y="1268760"/>
            <a:ext cx="5321898" cy="2308324"/>
          </a:xfrm>
          <a:prstGeom prst="rect">
            <a:avLst/>
          </a:prstGeom>
          <a:noFill/>
        </p:spPr>
        <p:txBody>
          <a:bodyPr wrap="square" rtlCol="0">
            <a:spAutoFit/>
          </a:bodyPr>
          <a:lstStyle/>
          <a:p>
            <a:r>
              <a:rPr lang="uk-UA" sz="2400" dirty="0"/>
              <a:t>Найбільш представлені:</a:t>
            </a:r>
          </a:p>
          <a:p>
            <a:endParaRPr lang="uk-UA" sz="2400" dirty="0"/>
          </a:p>
          <a:p>
            <a:pPr marL="342900" indent="-342900">
              <a:buFontTx/>
              <a:buChar char="-"/>
            </a:pPr>
            <a:r>
              <a:rPr lang="uk-UA" sz="2400" dirty="0"/>
              <a:t>26 варіантів </a:t>
            </a:r>
            <a:r>
              <a:rPr lang="uk-UA" sz="2400" b="1" dirty="0"/>
              <a:t>мотивів PDZ</a:t>
            </a:r>
            <a:endParaRPr lang="uk-UA" sz="2400" dirty="0"/>
          </a:p>
          <a:p>
            <a:endParaRPr lang="uk-UA" sz="2400" dirty="0"/>
          </a:p>
          <a:p>
            <a:pPr marL="342900" indent="-342900">
              <a:buFontTx/>
              <a:buChar char="-"/>
            </a:pPr>
            <a:r>
              <a:rPr lang="uk-UA" sz="2400" dirty="0"/>
              <a:t>12 варіантів </a:t>
            </a:r>
            <a:r>
              <a:rPr lang="uk-UA" sz="2400" b="1" dirty="0"/>
              <a:t>сигналів ядерної локалізації</a:t>
            </a:r>
            <a:endParaRPr lang="uk-UA" sz="2400" dirty="0"/>
          </a:p>
        </p:txBody>
      </p:sp>
      <p:sp>
        <p:nvSpPr>
          <p:cNvPr id="8" name="TextBox 7">
            <a:extLst>
              <a:ext uri="{FF2B5EF4-FFF2-40B4-BE49-F238E27FC236}">
                <a16:creationId xmlns:a16="http://schemas.microsoft.com/office/drawing/2014/main" id="{B11D6B83-2013-8740-AB7B-F675B24F6CF8}"/>
              </a:ext>
            </a:extLst>
          </p:cNvPr>
          <p:cNvSpPr txBox="1"/>
          <p:nvPr/>
        </p:nvSpPr>
        <p:spPr>
          <a:xfrm>
            <a:off x="214542" y="4247797"/>
            <a:ext cx="5321898" cy="2277547"/>
          </a:xfrm>
          <a:prstGeom prst="rect">
            <a:avLst/>
          </a:prstGeom>
          <a:noFill/>
        </p:spPr>
        <p:txBody>
          <a:bodyPr wrap="square" rtlCol="0">
            <a:spAutoFit/>
          </a:bodyPr>
          <a:lstStyle/>
          <a:p>
            <a:r>
              <a:rPr lang="uk-UA" sz="2200" dirty="0"/>
              <a:t>Класичні ліганд-</a:t>
            </a:r>
            <a:r>
              <a:rPr lang="uk-UA" sz="2200" dirty="0" err="1"/>
              <a:t>зв'язуючі</a:t>
            </a:r>
            <a:r>
              <a:rPr lang="uk-UA" sz="2200" dirty="0"/>
              <a:t> </a:t>
            </a:r>
          </a:p>
          <a:p>
            <a:r>
              <a:rPr lang="uk-UA" sz="2200" dirty="0"/>
              <a:t>мотиви: </a:t>
            </a:r>
          </a:p>
          <a:p>
            <a:endParaRPr lang="uk-UA" sz="1000" dirty="0"/>
          </a:p>
          <a:p>
            <a:pPr marL="285750" indent="-285750">
              <a:buFontTx/>
              <a:buChar char="-"/>
            </a:pPr>
            <a:r>
              <a:rPr lang="uk-UA" sz="2200" dirty="0"/>
              <a:t>4 мотиви </a:t>
            </a:r>
            <a:r>
              <a:rPr lang="uk-UA" sz="2200" b="1" dirty="0"/>
              <a:t>WD40</a:t>
            </a:r>
          </a:p>
          <a:p>
            <a:pPr marL="285750" indent="-285750">
              <a:buFontTx/>
              <a:buChar char="-"/>
            </a:pPr>
            <a:r>
              <a:rPr lang="uk-UA" sz="2200" dirty="0"/>
              <a:t>1 мотив </a:t>
            </a:r>
            <a:r>
              <a:rPr lang="uk-UA" sz="2200" b="1" dirty="0"/>
              <a:t>SH3</a:t>
            </a:r>
          </a:p>
          <a:p>
            <a:pPr marL="285750" indent="-285750">
              <a:buFontTx/>
              <a:buChar char="-"/>
            </a:pPr>
            <a:r>
              <a:rPr lang="uk-UA" sz="2200" dirty="0"/>
              <a:t>1 мотив </a:t>
            </a:r>
            <a:r>
              <a:rPr lang="uk-UA" sz="2200" b="1" dirty="0"/>
              <a:t>EF-</a:t>
            </a:r>
            <a:r>
              <a:rPr lang="uk-UA" sz="2200" b="1" dirty="0" err="1"/>
              <a:t>hand</a:t>
            </a:r>
            <a:endParaRPr lang="uk-UA" sz="2200" b="1" dirty="0"/>
          </a:p>
          <a:p>
            <a:pPr marL="285750" indent="-285750">
              <a:buFontTx/>
              <a:buChar char="-"/>
            </a:pPr>
            <a:r>
              <a:rPr lang="uk-UA" sz="2200" dirty="0"/>
              <a:t>1 мотив</a:t>
            </a:r>
            <a:r>
              <a:rPr lang="en-GB" sz="2200" dirty="0">
                <a:effectLst/>
              </a:rPr>
              <a:t> </a:t>
            </a:r>
            <a:r>
              <a:rPr lang="uk-UA" sz="2200" b="1" dirty="0"/>
              <a:t>PH</a:t>
            </a:r>
            <a:r>
              <a:rPr lang="uk-UA" sz="2200" dirty="0"/>
              <a:t>-подібного домену</a:t>
            </a:r>
            <a:endParaRPr lang="uk-UA" sz="2200" dirty="0">
              <a:effectLst/>
            </a:endParaRPr>
          </a:p>
        </p:txBody>
      </p:sp>
      <p:sp>
        <p:nvSpPr>
          <p:cNvPr id="9" name="TextBox 8">
            <a:extLst>
              <a:ext uri="{FF2B5EF4-FFF2-40B4-BE49-F238E27FC236}">
                <a16:creationId xmlns:a16="http://schemas.microsoft.com/office/drawing/2014/main" id="{F75CCBA8-A184-E342-9251-4495C4EA51DA}"/>
              </a:ext>
            </a:extLst>
          </p:cNvPr>
          <p:cNvSpPr txBox="1"/>
          <p:nvPr/>
        </p:nvSpPr>
        <p:spPr>
          <a:xfrm>
            <a:off x="4788024" y="3725158"/>
            <a:ext cx="4176464" cy="3016210"/>
          </a:xfrm>
          <a:prstGeom prst="rect">
            <a:avLst/>
          </a:prstGeom>
          <a:noFill/>
        </p:spPr>
        <p:txBody>
          <a:bodyPr wrap="square" rtlCol="0">
            <a:spAutoFit/>
          </a:bodyPr>
          <a:lstStyle/>
          <a:p>
            <a:r>
              <a:rPr lang="uk-UA" sz="2200" dirty="0"/>
              <a:t>Інші мотиви </a:t>
            </a:r>
          </a:p>
          <a:p>
            <a:r>
              <a:rPr lang="uk-UA" sz="2200" dirty="0"/>
              <a:t>(за назвою домену):</a:t>
            </a:r>
          </a:p>
          <a:p>
            <a:endParaRPr lang="uk-UA" sz="1000" dirty="0">
              <a:effectLst/>
            </a:endParaRPr>
          </a:p>
          <a:p>
            <a:pPr marL="285750" indent="-285750">
              <a:buFontTx/>
              <a:buChar char="-"/>
            </a:pPr>
            <a:r>
              <a:rPr lang="uk-UA" sz="2200" dirty="0"/>
              <a:t>1 </a:t>
            </a:r>
            <a:r>
              <a:rPr lang="uk-UA" sz="2200" dirty="0" err="1"/>
              <a:t>циклін</a:t>
            </a:r>
            <a:r>
              <a:rPr lang="uk-UA" sz="2200" dirty="0"/>
              <a:t>-подібний домен</a:t>
            </a:r>
          </a:p>
          <a:p>
            <a:pPr marL="285750" indent="-285750">
              <a:buFontTx/>
              <a:buChar char="-"/>
            </a:pPr>
            <a:r>
              <a:rPr lang="uk-UA" sz="2200" dirty="0"/>
              <a:t>1 </a:t>
            </a:r>
            <a:r>
              <a:rPr lang="uk-UA" sz="2200" dirty="0" err="1"/>
              <a:t>кератинова</a:t>
            </a:r>
            <a:r>
              <a:rPr lang="uk-UA" sz="2200" dirty="0"/>
              <a:t> головка типу 2</a:t>
            </a:r>
          </a:p>
          <a:p>
            <a:pPr marL="285750" indent="-285750">
              <a:buFontTx/>
              <a:buChar char="-"/>
            </a:pPr>
            <a:r>
              <a:rPr lang="uk-UA" sz="2200" dirty="0"/>
              <a:t>2 </a:t>
            </a:r>
            <a:r>
              <a:rPr lang="uk-UA" sz="2200" dirty="0" err="1"/>
              <a:t>Gro</a:t>
            </a:r>
            <a:r>
              <a:rPr lang="uk-UA" sz="2200" dirty="0"/>
              <a:t>-EL-подібний домен</a:t>
            </a:r>
          </a:p>
          <a:p>
            <a:pPr marL="285750" indent="-285750">
              <a:buFontTx/>
              <a:buChar char="-"/>
            </a:pPr>
            <a:r>
              <a:rPr lang="uk-UA" sz="2200" dirty="0"/>
              <a:t>7 BAG домен</a:t>
            </a:r>
          </a:p>
          <a:p>
            <a:pPr marL="285750" indent="-285750">
              <a:buFontTx/>
              <a:buChar char="-"/>
            </a:pPr>
            <a:r>
              <a:rPr lang="uk-UA" sz="2200" dirty="0">
                <a:effectLst/>
              </a:rPr>
              <a:t>1 </a:t>
            </a:r>
            <a:r>
              <a:rPr lang="uk-UA" sz="2400" dirty="0"/>
              <a:t>домен, що зв'язує </a:t>
            </a:r>
            <a:r>
              <a:rPr lang="uk-UA" sz="2400" dirty="0" err="1"/>
              <a:t>дволанцюгову</a:t>
            </a:r>
            <a:r>
              <a:rPr lang="uk-UA" sz="2400" dirty="0"/>
              <a:t> РНК</a:t>
            </a:r>
            <a:r>
              <a:rPr lang="en-GB" sz="2200" dirty="0">
                <a:effectLst/>
              </a:rPr>
              <a:t> </a:t>
            </a:r>
            <a:endParaRPr lang="en-US" sz="2200" dirty="0"/>
          </a:p>
        </p:txBody>
      </p:sp>
      <p:sp>
        <p:nvSpPr>
          <p:cNvPr id="5122" name="TextBox 1">
            <a:extLst>
              <a:ext uri="{FF2B5EF4-FFF2-40B4-BE49-F238E27FC236}">
                <a16:creationId xmlns:a16="http://schemas.microsoft.com/office/drawing/2014/main" id="{D01D3C07-CB61-1F46-A0AF-3A7779FED3E2}"/>
              </a:ext>
            </a:extLst>
          </p:cNvPr>
          <p:cNvSpPr txBox="1">
            <a:spLocks noChangeArrowheads="1"/>
          </p:cNvSpPr>
          <p:nvPr/>
        </p:nvSpPr>
        <p:spPr bwMode="auto">
          <a:xfrm>
            <a:off x="0" y="188640"/>
            <a:ext cx="914400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uk-UA" altLang="en-US" sz="2600" b="1" dirty="0">
                <a:solidFill>
                  <a:srgbClr val="000099"/>
                </a:solidFill>
                <a:cs typeface="Arial" panose="020B0604020202020204" pitchFamily="34" charset="0"/>
              </a:rPr>
              <a:t>Підсумок передбачених мотивів </a:t>
            </a:r>
          </a:p>
          <a:p>
            <a:pPr algn="ctr" eaLnBrk="1" hangingPunct="1"/>
            <a:r>
              <a:rPr lang="uk-UA" altLang="en-US" sz="2600" b="1" dirty="0">
                <a:solidFill>
                  <a:srgbClr val="000099"/>
                </a:solidFill>
                <a:cs typeface="Arial" panose="020B0604020202020204" pitchFamily="34" charset="0"/>
              </a:rPr>
              <a:t>та доменів, що їх розпізнають</a:t>
            </a:r>
          </a:p>
        </p:txBody>
      </p:sp>
    </p:spTree>
    <p:extLst>
      <p:ext uri="{BB962C8B-B14F-4D97-AF65-F5344CB8AC3E}">
        <p14:creationId xmlns:p14="http://schemas.microsoft.com/office/powerpoint/2010/main" val="67100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TextBox 1">
            <a:extLst>
              <a:ext uri="{FF2B5EF4-FFF2-40B4-BE49-F238E27FC236}">
                <a16:creationId xmlns:a16="http://schemas.microsoft.com/office/drawing/2014/main" id="{D01D3C07-CB61-1F46-A0AF-3A7779FED3E2}"/>
              </a:ext>
            </a:extLst>
          </p:cNvPr>
          <p:cNvSpPr txBox="1">
            <a:spLocks noChangeArrowheads="1"/>
          </p:cNvSpPr>
          <p:nvPr/>
        </p:nvSpPr>
        <p:spPr bwMode="auto">
          <a:xfrm>
            <a:off x="288031" y="5797390"/>
            <a:ext cx="8820473" cy="87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pPr>
            <a:r>
              <a:rPr lang="uk-UA" altLang="en-US" dirty="0">
                <a:cs typeface="Arial" panose="020B0604020202020204" pitchFamily="34" charset="0"/>
              </a:rPr>
              <a:t>Рис. 7. </a:t>
            </a:r>
            <a:r>
              <a:rPr lang="uk-UA" b="1" dirty="0"/>
              <a:t>Схема мережі відомого мотиву PDZ в білку E6 людського </a:t>
            </a:r>
            <a:r>
              <a:rPr lang="uk-UA" b="1" dirty="0" err="1"/>
              <a:t>папіломавірусу</a:t>
            </a:r>
            <a:r>
              <a:rPr lang="uk-UA" b="1" dirty="0"/>
              <a:t> 16. </a:t>
            </a:r>
            <a:endParaRPr lang="uk-UA" altLang="en-US" sz="1600" b="1" dirty="0">
              <a:cs typeface="Arial" panose="020B0604020202020204" pitchFamily="34" charset="0"/>
            </a:endParaRPr>
          </a:p>
        </p:txBody>
      </p:sp>
      <p:sp>
        <p:nvSpPr>
          <p:cNvPr id="27" name="Овал 26">
            <a:extLst>
              <a:ext uri="{FF2B5EF4-FFF2-40B4-BE49-F238E27FC236}">
                <a16:creationId xmlns:a16="http://schemas.microsoft.com/office/drawing/2014/main" id="{CC42B17D-4829-F64C-9146-778F9D104960}"/>
              </a:ext>
            </a:extLst>
          </p:cNvPr>
          <p:cNvSpPr/>
          <p:nvPr/>
        </p:nvSpPr>
        <p:spPr>
          <a:xfrm>
            <a:off x="8388424" y="6215063"/>
            <a:ext cx="755577" cy="476250"/>
          </a:xfrm>
          <a:prstGeom prst="ellipse">
            <a:avLst/>
          </a:prstGeom>
          <a:no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uk-UA" sz="2400" dirty="0">
                <a:solidFill>
                  <a:schemeClr val="tx1"/>
                </a:solidFill>
                <a:latin typeface="Arial" panose="020B0604020202020204" pitchFamily="34" charset="0"/>
                <a:cs typeface="Arial" panose="020B0604020202020204" pitchFamily="34" charset="0"/>
              </a:rPr>
              <a:t>10</a:t>
            </a:r>
          </a:p>
        </p:txBody>
      </p:sp>
      <p:grpSp>
        <p:nvGrpSpPr>
          <p:cNvPr id="4" name="Group 3">
            <a:extLst>
              <a:ext uri="{FF2B5EF4-FFF2-40B4-BE49-F238E27FC236}">
                <a16:creationId xmlns:a16="http://schemas.microsoft.com/office/drawing/2014/main" id="{17B68BBE-9D19-6845-B5C3-E86A22304C42}"/>
              </a:ext>
            </a:extLst>
          </p:cNvPr>
          <p:cNvGrpSpPr/>
          <p:nvPr/>
        </p:nvGrpSpPr>
        <p:grpSpPr>
          <a:xfrm>
            <a:off x="88516" y="97965"/>
            <a:ext cx="8901061" cy="5851315"/>
            <a:chOff x="88516" y="7783"/>
            <a:chExt cx="8901061" cy="5851315"/>
          </a:xfrm>
        </p:grpSpPr>
        <p:grpSp>
          <p:nvGrpSpPr>
            <p:cNvPr id="3" name="Group 2">
              <a:extLst>
                <a:ext uri="{FF2B5EF4-FFF2-40B4-BE49-F238E27FC236}">
                  <a16:creationId xmlns:a16="http://schemas.microsoft.com/office/drawing/2014/main" id="{844F5BA3-BC09-4C48-8E0B-61F1B92161FC}"/>
                </a:ext>
              </a:extLst>
            </p:cNvPr>
            <p:cNvGrpSpPr/>
            <p:nvPr/>
          </p:nvGrpSpPr>
          <p:grpSpPr>
            <a:xfrm>
              <a:off x="88516" y="7783"/>
              <a:ext cx="8901061" cy="5851315"/>
              <a:chOff x="88516" y="7783"/>
              <a:chExt cx="8901061" cy="5851315"/>
            </a:xfrm>
          </p:grpSpPr>
          <p:pic>
            <p:nvPicPr>
              <p:cNvPr id="10" name="Graphic 58">
                <a:extLst>
                  <a:ext uri="{FF2B5EF4-FFF2-40B4-BE49-F238E27FC236}">
                    <a16:creationId xmlns:a16="http://schemas.microsoft.com/office/drawing/2014/main" id="{C45AA341-B6F7-A642-8587-DFCBE702D9B6}"/>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3423" t="10402" r="3509" b="10541"/>
              <a:stretch/>
            </p:blipFill>
            <p:spPr bwMode="auto">
              <a:xfrm>
                <a:off x="88516" y="7783"/>
                <a:ext cx="8901061" cy="4665692"/>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B763EA34-DE5A-394F-8468-B849D227D257}"/>
                  </a:ext>
                </a:extLst>
              </p:cNvPr>
              <p:cNvPicPr>
                <a:picLocks noChangeAspect="1"/>
              </p:cNvPicPr>
              <p:nvPr/>
            </p:nvPicPr>
            <p:blipFill rotWithShape="1">
              <a:blip r:embed="rId5">
                <a:extLst>
                  <a:ext uri="{28A0092B-C50C-407E-A947-70E740481C1C}">
                    <a14:useLocalDpi xmlns:a14="http://schemas.microsoft.com/office/drawing/2010/main" val="0"/>
                  </a:ext>
                </a:extLst>
              </a:blip>
              <a:srcRect l="43374"/>
              <a:stretch/>
            </p:blipFill>
            <p:spPr>
              <a:xfrm>
                <a:off x="266935" y="4688303"/>
                <a:ext cx="3804602" cy="1170795"/>
              </a:xfrm>
              <a:prstGeom prst="rect">
                <a:avLst/>
              </a:prstGeom>
            </p:spPr>
          </p:pic>
        </p:grpSp>
        <p:pic>
          <p:nvPicPr>
            <p:cNvPr id="12" name="Picture 11">
              <a:extLst>
                <a:ext uri="{FF2B5EF4-FFF2-40B4-BE49-F238E27FC236}">
                  <a16:creationId xmlns:a16="http://schemas.microsoft.com/office/drawing/2014/main" id="{6CA4EFEE-6835-D348-8B40-6E696A0408B4}"/>
                </a:ext>
              </a:extLst>
            </p:cNvPr>
            <p:cNvPicPr>
              <a:picLocks noChangeAspect="1"/>
            </p:cNvPicPr>
            <p:nvPr/>
          </p:nvPicPr>
          <p:blipFill rotWithShape="1">
            <a:blip r:embed="rId5">
              <a:extLst>
                <a:ext uri="{28A0092B-C50C-407E-A947-70E740481C1C}">
                  <a14:useLocalDpi xmlns:a14="http://schemas.microsoft.com/office/drawing/2010/main" val="0"/>
                </a:ext>
              </a:extLst>
            </a:blip>
            <a:srcRect r="57130"/>
            <a:stretch/>
          </p:blipFill>
          <p:spPr>
            <a:xfrm>
              <a:off x="410951" y="3545091"/>
              <a:ext cx="2880320" cy="1170795"/>
            </a:xfrm>
            <a:prstGeom prst="rect">
              <a:avLst/>
            </a:prstGeom>
          </p:spPr>
        </p:pic>
      </p:grpSp>
    </p:spTree>
    <p:extLst>
      <p:ext uri="{BB962C8B-B14F-4D97-AF65-F5344CB8AC3E}">
        <p14:creationId xmlns:p14="http://schemas.microsoft.com/office/powerpoint/2010/main" val="5312832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75">
            <a:extLst>
              <a:ext uri="{FF2B5EF4-FFF2-40B4-BE49-F238E27FC236}">
                <a16:creationId xmlns:a16="http://schemas.microsoft.com/office/drawing/2014/main" id="{06B3DDA4-B208-3647-BD4A-008F03402F0F}"/>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6847" r="6932"/>
          <a:stretch/>
        </p:blipFill>
        <p:spPr bwMode="auto">
          <a:xfrm>
            <a:off x="1526932" y="260648"/>
            <a:ext cx="7246622" cy="5184576"/>
          </a:xfrm>
          <a:prstGeom prst="rect">
            <a:avLst/>
          </a:prstGeom>
          <a:ln>
            <a:noFill/>
          </a:ln>
          <a:extLst>
            <a:ext uri="{53640926-AAD7-44D8-BBD7-CCE9431645EC}">
              <a14:shadowObscured xmlns:a14="http://schemas.microsoft.com/office/drawing/2010/main"/>
            </a:ext>
          </a:extLst>
        </p:spPr>
      </p:pic>
      <p:sp>
        <p:nvSpPr>
          <p:cNvPr id="5122" name="TextBox 1">
            <a:extLst>
              <a:ext uri="{FF2B5EF4-FFF2-40B4-BE49-F238E27FC236}">
                <a16:creationId xmlns:a16="http://schemas.microsoft.com/office/drawing/2014/main" id="{D01D3C07-CB61-1F46-A0AF-3A7779FED3E2}"/>
              </a:ext>
            </a:extLst>
          </p:cNvPr>
          <p:cNvSpPr txBox="1">
            <a:spLocks noChangeArrowheads="1"/>
          </p:cNvSpPr>
          <p:nvPr/>
        </p:nvSpPr>
        <p:spPr bwMode="auto">
          <a:xfrm>
            <a:off x="179512" y="5589240"/>
            <a:ext cx="8964488" cy="115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pPr>
            <a:r>
              <a:rPr lang="uk-UA" altLang="en-US" sz="1600" dirty="0">
                <a:cs typeface="Arial" panose="020B0604020202020204" pitchFamily="34" charset="0"/>
              </a:rPr>
              <a:t>Рис. 6. </a:t>
            </a:r>
            <a:r>
              <a:rPr lang="uk-UA" sz="1600" b="1" dirty="0"/>
              <a:t>Схема мережі мотиву-кандидату PDZ в неструктурному білку 1 (NS1) вірусу H5N1 грипу були підтверджені в попередньому дослідженні, але не входив до еталонних даних</a:t>
            </a:r>
            <a:endParaRPr lang="uk-UA" altLang="en-US" sz="1500" b="1" dirty="0">
              <a:cs typeface="Arial" panose="020B0604020202020204" pitchFamily="34" charset="0"/>
            </a:endParaRPr>
          </a:p>
        </p:txBody>
      </p:sp>
      <p:sp>
        <p:nvSpPr>
          <p:cNvPr id="27" name="Овал 26">
            <a:extLst>
              <a:ext uri="{FF2B5EF4-FFF2-40B4-BE49-F238E27FC236}">
                <a16:creationId xmlns:a16="http://schemas.microsoft.com/office/drawing/2014/main" id="{CC42B17D-4829-F64C-9146-778F9D104960}"/>
              </a:ext>
            </a:extLst>
          </p:cNvPr>
          <p:cNvSpPr/>
          <p:nvPr/>
        </p:nvSpPr>
        <p:spPr>
          <a:xfrm>
            <a:off x="8388425" y="6215063"/>
            <a:ext cx="755576" cy="476250"/>
          </a:xfrm>
          <a:prstGeom prst="ellipse">
            <a:avLst/>
          </a:prstGeom>
          <a:no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sz="2400" dirty="0">
                <a:solidFill>
                  <a:schemeClr val="tx1"/>
                </a:solidFill>
                <a:latin typeface="Arial" panose="020B0604020202020204" pitchFamily="34" charset="0"/>
                <a:cs typeface="Arial" panose="020B0604020202020204" pitchFamily="34" charset="0"/>
              </a:rPr>
              <a:t>9</a:t>
            </a:r>
            <a:endParaRPr lang="uk-UA" sz="2400" dirty="0">
              <a:solidFill>
                <a:schemeClr val="tx1"/>
              </a:solidFill>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D586846C-0AE2-D642-B9DC-0E5C32AE5EF3}"/>
              </a:ext>
            </a:extLst>
          </p:cNvPr>
          <p:cNvPicPr>
            <a:picLocks noChangeAspect="1"/>
          </p:cNvPicPr>
          <p:nvPr/>
        </p:nvPicPr>
        <p:blipFill rotWithShape="1">
          <a:blip r:embed="rId5">
            <a:extLst>
              <a:ext uri="{28A0092B-C50C-407E-A947-70E740481C1C}">
                <a14:useLocalDpi xmlns:a14="http://schemas.microsoft.com/office/drawing/2010/main" val="0"/>
              </a:ext>
            </a:extLst>
          </a:blip>
          <a:srcRect l="43374"/>
          <a:stretch/>
        </p:blipFill>
        <p:spPr>
          <a:xfrm>
            <a:off x="0" y="4463516"/>
            <a:ext cx="3892135" cy="1197732"/>
          </a:xfrm>
          <a:prstGeom prst="rect">
            <a:avLst/>
          </a:prstGeom>
        </p:spPr>
      </p:pic>
      <p:pic>
        <p:nvPicPr>
          <p:cNvPr id="14" name="Picture 13">
            <a:extLst>
              <a:ext uri="{FF2B5EF4-FFF2-40B4-BE49-F238E27FC236}">
                <a16:creationId xmlns:a16="http://schemas.microsoft.com/office/drawing/2014/main" id="{142A1BB3-95B2-8049-9922-AA08AEABE515}"/>
              </a:ext>
            </a:extLst>
          </p:cNvPr>
          <p:cNvPicPr>
            <a:picLocks noChangeAspect="1"/>
          </p:cNvPicPr>
          <p:nvPr/>
        </p:nvPicPr>
        <p:blipFill rotWithShape="1">
          <a:blip r:embed="rId5">
            <a:extLst>
              <a:ext uri="{28A0092B-C50C-407E-A947-70E740481C1C}">
                <a14:useLocalDpi xmlns:a14="http://schemas.microsoft.com/office/drawing/2010/main" val="0"/>
              </a:ext>
            </a:extLst>
          </a:blip>
          <a:srcRect r="57130"/>
          <a:stretch/>
        </p:blipFill>
        <p:spPr>
          <a:xfrm>
            <a:off x="257710" y="3320304"/>
            <a:ext cx="2946587" cy="1197732"/>
          </a:xfrm>
          <a:prstGeom prst="rect">
            <a:avLst/>
          </a:prstGeom>
        </p:spPr>
      </p:pic>
    </p:spTree>
    <p:extLst>
      <p:ext uri="{BB962C8B-B14F-4D97-AF65-F5344CB8AC3E}">
        <p14:creationId xmlns:p14="http://schemas.microsoft.com/office/powerpoint/2010/main" val="7384447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1">
            <a:extLst>
              <a:ext uri="{FF2B5EF4-FFF2-40B4-BE49-F238E27FC236}">
                <a16:creationId xmlns:a16="http://schemas.microsoft.com/office/drawing/2014/main" id="{D01D3C07-CB61-1F46-A0AF-3A7779FED3E2}"/>
              </a:ext>
            </a:extLst>
          </p:cNvPr>
          <p:cNvSpPr txBox="1">
            <a:spLocks noChangeArrowheads="1"/>
          </p:cNvSpPr>
          <p:nvPr/>
        </p:nvSpPr>
        <p:spPr bwMode="auto">
          <a:xfrm>
            <a:off x="342119" y="5869398"/>
            <a:ext cx="8262329" cy="87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pPr>
            <a:r>
              <a:rPr lang="uk-UA" altLang="en-US" dirty="0">
                <a:cs typeface="Arial" panose="020B0604020202020204" pitchFamily="34" charset="0"/>
              </a:rPr>
              <a:t>Рис. 7. </a:t>
            </a:r>
            <a:r>
              <a:rPr lang="uk-UA" b="1" dirty="0"/>
              <a:t>Схема мережі мотиву-кандидату LR.{0,2}G.G.T передбачений в 6 неструктурних білках різних штамів грипу А.</a:t>
            </a:r>
            <a:r>
              <a:rPr lang="uk-UA" dirty="0"/>
              <a:t> </a:t>
            </a:r>
            <a:r>
              <a:rPr lang="en-GB" sz="1600" dirty="0">
                <a:effectLst/>
              </a:rPr>
              <a:t> </a:t>
            </a:r>
            <a:endParaRPr lang="uk-UA" altLang="en-US" sz="1600" b="1" dirty="0">
              <a:cs typeface="Arial" panose="020B0604020202020204" pitchFamily="34" charset="0"/>
            </a:endParaRPr>
          </a:p>
        </p:txBody>
      </p:sp>
      <p:sp>
        <p:nvSpPr>
          <p:cNvPr id="27" name="Овал 26">
            <a:extLst>
              <a:ext uri="{FF2B5EF4-FFF2-40B4-BE49-F238E27FC236}">
                <a16:creationId xmlns:a16="http://schemas.microsoft.com/office/drawing/2014/main" id="{CC42B17D-4829-F64C-9146-778F9D104960}"/>
              </a:ext>
            </a:extLst>
          </p:cNvPr>
          <p:cNvSpPr/>
          <p:nvPr/>
        </p:nvSpPr>
        <p:spPr>
          <a:xfrm>
            <a:off x="8316417" y="6215063"/>
            <a:ext cx="827584" cy="476250"/>
          </a:xfrm>
          <a:prstGeom prst="ellipse">
            <a:avLst/>
          </a:prstGeom>
          <a:no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sz="2400" dirty="0">
                <a:solidFill>
                  <a:schemeClr val="tx1"/>
                </a:solidFill>
                <a:latin typeface="Arial" panose="020B0604020202020204" pitchFamily="34" charset="0"/>
                <a:cs typeface="Arial" panose="020B0604020202020204" pitchFamily="34" charset="0"/>
              </a:rPr>
              <a:t>10</a:t>
            </a:r>
            <a:endParaRPr lang="uk-UA" sz="2400" dirty="0">
              <a:solidFill>
                <a:schemeClr val="tx1"/>
              </a:solidFill>
              <a:latin typeface="Arial" panose="020B0604020202020204" pitchFamily="34" charset="0"/>
              <a:cs typeface="Arial" panose="020B0604020202020204" pitchFamily="34" charset="0"/>
            </a:endParaRPr>
          </a:p>
        </p:txBody>
      </p:sp>
      <p:pic>
        <p:nvPicPr>
          <p:cNvPr id="10" name="Graphic 69">
            <a:extLst>
              <a:ext uri="{FF2B5EF4-FFF2-40B4-BE49-F238E27FC236}">
                <a16:creationId xmlns:a16="http://schemas.microsoft.com/office/drawing/2014/main" id="{3DB2C602-2B9F-1645-870B-4D1B91D6EFBE}"/>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776" t="3815" r="19769" b="5339"/>
          <a:stretch/>
        </p:blipFill>
        <p:spPr bwMode="auto">
          <a:xfrm>
            <a:off x="1981890" y="176287"/>
            <a:ext cx="7094350" cy="5340945"/>
          </a:xfrm>
          <a:prstGeom prst="rect">
            <a:avLst/>
          </a:prstGeom>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9A523BCF-F678-8E4D-8FF3-8A682F8058E4}"/>
              </a:ext>
            </a:extLst>
          </p:cNvPr>
          <p:cNvPicPr>
            <a:picLocks noChangeAspect="1"/>
          </p:cNvPicPr>
          <p:nvPr/>
        </p:nvPicPr>
        <p:blipFill rotWithShape="1">
          <a:blip r:embed="rId5">
            <a:extLst>
              <a:ext uri="{28A0092B-C50C-407E-A947-70E740481C1C}">
                <a14:useLocalDpi xmlns:a14="http://schemas.microsoft.com/office/drawing/2010/main" val="0"/>
              </a:ext>
            </a:extLst>
          </a:blip>
          <a:srcRect l="43374"/>
          <a:stretch/>
        </p:blipFill>
        <p:spPr>
          <a:xfrm>
            <a:off x="179512" y="1403860"/>
            <a:ext cx="3804602" cy="1170795"/>
          </a:xfrm>
          <a:prstGeom prst="rect">
            <a:avLst/>
          </a:prstGeom>
        </p:spPr>
      </p:pic>
      <p:pic>
        <p:nvPicPr>
          <p:cNvPr id="14" name="Picture 13">
            <a:extLst>
              <a:ext uri="{FF2B5EF4-FFF2-40B4-BE49-F238E27FC236}">
                <a16:creationId xmlns:a16="http://schemas.microsoft.com/office/drawing/2014/main" id="{7CC09F7D-CEFE-7345-9D79-BDB496728F44}"/>
              </a:ext>
            </a:extLst>
          </p:cNvPr>
          <p:cNvPicPr>
            <a:picLocks noChangeAspect="1"/>
          </p:cNvPicPr>
          <p:nvPr/>
        </p:nvPicPr>
        <p:blipFill rotWithShape="1">
          <a:blip r:embed="rId5">
            <a:extLst>
              <a:ext uri="{28A0092B-C50C-407E-A947-70E740481C1C}">
                <a14:useLocalDpi xmlns:a14="http://schemas.microsoft.com/office/drawing/2010/main" val="0"/>
              </a:ext>
            </a:extLst>
          </a:blip>
          <a:srcRect r="57130"/>
          <a:stretch/>
        </p:blipFill>
        <p:spPr>
          <a:xfrm>
            <a:off x="323528" y="260648"/>
            <a:ext cx="2880320" cy="1170795"/>
          </a:xfrm>
          <a:prstGeom prst="rect">
            <a:avLst/>
          </a:prstGeom>
        </p:spPr>
      </p:pic>
    </p:spTree>
    <p:extLst>
      <p:ext uri="{BB962C8B-B14F-4D97-AF65-F5344CB8AC3E}">
        <p14:creationId xmlns:p14="http://schemas.microsoft.com/office/powerpoint/2010/main" val="816945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9">
            <a:extLst>
              <a:ext uri="{FF2B5EF4-FFF2-40B4-BE49-F238E27FC236}">
                <a16:creationId xmlns:a16="http://schemas.microsoft.com/office/drawing/2014/main" id="{87D15A39-D3D5-0C4D-AAAF-A45FB75A5F6A}"/>
              </a:ext>
            </a:extLst>
          </p:cNvPr>
          <p:cNvSpPr>
            <a:spLocks noChangeArrowheads="1"/>
          </p:cNvSpPr>
          <p:nvPr/>
        </p:nvSpPr>
        <p:spPr bwMode="auto">
          <a:xfrm>
            <a:off x="3286125" y="260648"/>
            <a:ext cx="257175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uk-UA" altLang="en-US" sz="3200" b="1" dirty="0">
                <a:solidFill>
                  <a:srgbClr val="000099"/>
                </a:solidFill>
              </a:rPr>
              <a:t>ВИСНОВКИ</a:t>
            </a:r>
            <a:endParaRPr lang="ru-RU" altLang="en-US" sz="3200" b="1" dirty="0">
              <a:solidFill>
                <a:srgbClr val="000099"/>
              </a:solidFill>
            </a:endParaRPr>
          </a:p>
        </p:txBody>
      </p:sp>
      <p:sp>
        <p:nvSpPr>
          <p:cNvPr id="15" name="Овал 14">
            <a:extLst>
              <a:ext uri="{FF2B5EF4-FFF2-40B4-BE49-F238E27FC236}">
                <a16:creationId xmlns:a16="http://schemas.microsoft.com/office/drawing/2014/main" id="{BDFF7AC0-2ADE-7241-BFFE-58BC4106F37A}"/>
              </a:ext>
            </a:extLst>
          </p:cNvPr>
          <p:cNvSpPr/>
          <p:nvPr/>
        </p:nvSpPr>
        <p:spPr>
          <a:xfrm>
            <a:off x="8358188" y="6238875"/>
            <a:ext cx="750887" cy="476250"/>
          </a:xfrm>
          <a:prstGeom prst="ellipse">
            <a:avLst/>
          </a:prstGeom>
          <a:no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sz="2400" dirty="0">
                <a:solidFill>
                  <a:schemeClr val="tx1"/>
                </a:solidFill>
              </a:rPr>
              <a:t>11</a:t>
            </a:r>
            <a:endParaRPr lang="uk-UA" sz="2400" dirty="0">
              <a:solidFill>
                <a:schemeClr val="tx1"/>
              </a:solidFill>
            </a:endParaRPr>
          </a:p>
        </p:txBody>
      </p:sp>
      <p:sp>
        <p:nvSpPr>
          <p:cNvPr id="10244" name="Прямоугольник 17">
            <a:extLst>
              <a:ext uri="{FF2B5EF4-FFF2-40B4-BE49-F238E27FC236}">
                <a16:creationId xmlns:a16="http://schemas.microsoft.com/office/drawing/2014/main" id="{A61341FD-FB3C-A048-828D-E43B13738AD6}"/>
              </a:ext>
            </a:extLst>
          </p:cNvPr>
          <p:cNvSpPr>
            <a:spLocks noChangeArrowheads="1"/>
          </p:cNvSpPr>
          <p:nvPr/>
        </p:nvSpPr>
        <p:spPr bwMode="auto">
          <a:xfrm>
            <a:off x="104526" y="836712"/>
            <a:ext cx="8643938" cy="5410712"/>
          </a:xfrm>
          <a:prstGeom prst="rect">
            <a:avLst/>
          </a:prstGeom>
          <a:noFill/>
          <a:ln w="9525">
            <a:noFill/>
            <a:miter lim="800000"/>
            <a:headEnd/>
            <a:tailEnd/>
          </a:ln>
        </p:spPr>
        <p:txBody>
          <a:bodyPr wrap="square">
            <a:spAutoFit/>
          </a:bodyPr>
          <a:lstStyle/>
          <a:p>
            <a:pPr marL="720000" indent="-342900" algn="just">
              <a:lnSpc>
                <a:spcPct val="120000"/>
              </a:lnSpc>
              <a:buFont typeface="Arial" charset="0"/>
              <a:buAutoNum type="arabicPeriod"/>
              <a:defRPr/>
            </a:pPr>
            <a:r>
              <a:rPr lang="uk-UA" dirty="0"/>
              <a:t>Ми передбачили екземпляри мотивів та домени що їх розпізнають використовуючи дані</a:t>
            </a:r>
            <a:r>
              <a:rPr lang="en-US" dirty="0"/>
              <a:t> </a:t>
            </a:r>
            <a:r>
              <a:rPr lang="uk-UA" dirty="0"/>
              <a:t>білкових взаємодій та статичні моделі. Використання вірусних білків та передбачення доменів підвищило чутливість передбачення мотивів</a:t>
            </a:r>
            <a:r>
              <a:rPr lang="uk-UA" dirty="0">
                <a:latin typeface="Arial" charset="0"/>
              </a:rPr>
              <a:t>.</a:t>
            </a:r>
            <a:endParaRPr lang="en-US" dirty="0">
              <a:latin typeface="Arial" charset="0"/>
            </a:endParaRPr>
          </a:p>
          <a:p>
            <a:pPr marL="377100" algn="just">
              <a:lnSpc>
                <a:spcPct val="120000"/>
              </a:lnSpc>
              <a:defRPr/>
            </a:pPr>
            <a:endParaRPr lang="en-US" sz="600" dirty="0">
              <a:latin typeface="Arial" charset="0"/>
            </a:endParaRPr>
          </a:p>
          <a:p>
            <a:pPr marL="720000" indent="-342900" algn="just">
              <a:buFont typeface="+mj-lt"/>
              <a:buAutoNum type="arabicPeriod" startAt="2"/>
              <a:defRPr/>
            </a:pPr>
            <a:r>
              <a:rPr lang="uk-UA" dirty="0">
                <a:latin typeface="Arial" charset="0"/>
              </a:rPr>
              <a:t>Ми отримали та обробили дані експериментальної взаємодії з публічних баз даних. Ми вивчили властивості мережі </a:t>
            </a:r>
            <a:r>
              <a:rPr lang="uk-UA" dirty="0" err="1">
                <a:latin typeface="Arial" charset="0"/>
              </a:rPr>
              <a:t>вірусно</a:t>
            </a:r>
            <a:r>
              <a:rPr lang="uk-UA" dirty="0">
                <a:latin typeface="Arial" charset="0"/>
              </a:rPr>
              <a:t>-людської взаємодії. Білки людини - мішені вірусів виступають як центральні, але є результатом дослідницької упередженості у даних про білкові взаємодії.</a:t>
            </a:r>
          </a:p>
          <a:p>
            <a:pPr marL="720000" indent="-342900" algn="just">
              <a:buFont typeface="Arial" charset="0"/>
              <a:buAutoNum type="arabicPeriod" startAt="2"/>
              <a:defRPr/>
            </a:pPr>
            <a:r>
              <a:rPr lang="uk-UA" dirty="0">
                <a:latin typeface="Arial" charset="0"/>
              </a:rPr>
              <a:t>Ми заново визначили відомі приклади коротких лінійних мотивів у вірусних білках і передбачили нові мотиви-кандидати за допомогою ймовірнісних інструментів пошуку мотивів, мережі взаємодій білків людини і вірусів та використовуючи послідовності вірусних білків, щоб підвищити чутливість пошуку.</a:t>
            </a:r>
          </a:p>
          <a:p>
            <a:pPr marL="720000" indent="-342900" algn="just">
              <a:buFont typeface="Arial" charset="0"/>
              <a:buAutoNum type="arabicPeriod" startAt="2"/>
              <a:defRPr/>
            </a:pPr>
            <a:r>
              <a:rPr lang="uk-UA" dirty="0">
                <a:latin typeface="Arial" charset="0"/>
              </a:rPr>
              <a:t>Ми визначили домени у всіх людських білках. Ми оцінили, які домени людини, ймовірно, опосередковують взаємодію з кожним вірусним білком. Ці домени є збагаченими на відомі домени розпізнавання мотивів. Фільтрація можливих доменів покращує відкликання. Інтеграція передбачення домену та мотиву спрощує інтерпретацію результатів.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9">
            <a:extLst>
              <a:ext uri="{FF2B5EF4-FFF2-40B4-BE49-F238E27FC236}">
                <a16:creationId xmlns:a16="http://schemas.microsoft.com/office/drawing/2014/main" id="{87D15A39-D3D5-0C4D-AAAF-A45FB75A5F6A}"/>
              </a:ext>
            </a:extLst>
          </p:cNvPr>
          <p:cNvSpPr>
            <a:spLocks noChangeArrowheads="1"/>
          </p:cNvSpPr>
          <p:nvPr/>
        </p:nvSpPr>
        <p:spPr bwMode="auto">
          <a:xfrm>
            <a:off x="3286125" y="428625"/>
            <a:ext cx="257175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uk-UA" altLang="en-US" sz="3200" b="1">
                <a:solidFill>
                  <a:srgbClr val="000099"/>
                </a:solidFill>
              </a:rPr>
              <a:t>ВИСНОВКИ</a:t>
            </a:r>
            <a:endParaRPr lang="ru-RU" altLang="en-US" sz="3200" b="1">
              <a:solidFill>
                <a:srgbClr val="000099"/>
              </a:solidFill>
            </a:endParaRPr>
          </a:p>
        </p:txBody>
      </p:sp>
      <p:sp>
        <p:nvSpPr>
          <p:cNvPr id="15" name="Овал 14">
            <a:extLst>
              <a:ext uri="{FF2B5EF4-FFF2-40B4-BE49-F238E27FC236}">
                <a16:creationId xmlns:a16="http://schemas.microsoft.com/office/drawing/2014/main" id="{BDFF7AC0-2ADE-7241-BFFE-58BC4106F37A}"/>
              </a:ext>
            </a:extLst>
          </p:cNvPr>
          <p:cNvSpPr/>
          <p:nvPr/>
        </p:nvSpPr>
        <p:spPr>
          <a:xfrm>
            <a:off x="8358188" y="6238875"/>
            <a:ext cx="750887" cy="476250"/>
          </a:xfrm>
          <a:prstGeom prst="ellipse">
            <a:avLst/>
          </a:prstGeom>
          <a:no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sz="2400" dirty="0">
                <a:solidFill>
                  <a:schemeClr val="tx1"/>
                </a:solidFill>
              </a:rPr>
              <a:t>12</a:t>
            </a:r>
            <a:endParaRPr lang="uk-UA" sz="2400" dirty="0">
              <a:solidFill>
                <a:schemeClr val="tx1"/>
              </a:solidFill>
            </a:endParaRPr>
          </a:p>
        </p:txBody>
      </p:sp>
      <p:sp>
        <p:nvSpPr>
          <p:cNvPr id="10244" name="Прямоугольник 17">
            <a:extLst>
              <a:ext uri="{FF2B5EF4-FFF2-40B4-BE49-F238E27FC236}">
                <a16:creationId xmlns:a16="http://schemas.microsoft.com/office/drawing/2014/main" id="{A61341FD-FB3C-A048-828D-E43B13738AD6}"/>
              </a:ext>
            </a:extLst>
          </p:cNvPr>
          <p:cNvSpPr>
            <a:spLocks noChangeArrowheads="1"/>
          </p:cNvSpPr>
          <p:nvPr/>
        </p:nvSpPr>
        <p:spPr bwMode="auto">
          <a:xfrm>
            <a:off x="107504" y="1500188"/>
            <a:ext cx="8536434" cy="3970318"/>
          </a:xfrm>
          <a:prstGeom prst="rect">
            <a:avLst/>
          </a:prstGeom>
          <a:noFill/>
          <a:ln w="9525">
            <a:noFill/>
            <a:miter lim="800000"/>
            <a:headEnd/>
            <a:tailEnd/>
          </a:ln>
        </p:spPr>
        <p:txBody>
          <a:bodyPr wrap="square">
            <a:spAutoFit/>
          </a:bodyPr>
          <a:lstStyle/>
          <a:p>
            <a:pPr marL="720000" indent="-342900" algn="just">
              <a:buFont typeface="+mj-lt"/>
              <a:buAutoNum type="arabicPeriod" startAt="5"/>
              <a:defRPr/>
            </a:pPr>
            <a:r>
              <a:rPr lang="uk-UA" dirty="0">
                <a:latin typeface="Arial" charset="0"/>
              </a:rPr>
              <a:t>За жорсткого порогу з точністю 50% ми визначили </a:t>
            </a:r>
            <a:r>
              <a:rPr lang="en-GB" dirty="0">
                <a:latin typeface="Arial" charset="0"/>
              </a:rPr>
              <a:t>de novo 3 </a:t>
            </a:r>
            <a:r>
              <a:rPr lang="uk-UA" dirty="0">
                <a:latin typeface="Arial" charset="0"/>
              </a:rPr>
              <a:t>відомі екземпляри мотивів з нашого тренувального набору, та визначили 6 екземпляри відомих мотивів, які не були в нашому тренувальному наборі. Ми передбачили 43 екземпляри нових мотивів кандидатів.</a:t>
            </a:r>
          </a:p>
          <a:p>
            <a:pPr marL="720000" indent="-342900" algn="just">
              <a:buFont typeface="Arial" charset="0"/>
              <a:buAutoNum type="arabicPeriod" startAt="5"/>
              <a:defRPr/>
            </a:pPr>
            <a:r>
              <a:rPr lang="uk-UA" dirty="0">
                <a:latin typeface="Arial" charset="0"/>
              </a:rPr>
              <a:t>Ми розробили цю процедуру пошуку мотивів статистичною мовою програмування </a:t>
            </a:r>
            <a:r>
              <a:rPr lang="en-GB" dirty="0">
                <a:latin typeface="Arial" charset="0"/>
              </a:rPr>
              <a:t>R, </a:t>
            </a:r>
            <a:r>
              <a:rPr lang="uk-UA" dirty="0">
                <a:latin typeface="Arial" charset="0"/>
              </a:rPr>
              <a:t>використовуючи інструменти командного рядка та обчислювальний кластер. Ця процедура може бути використана для передбачення мотивів, коли будуть отримані нові дані про взаємодію білків.</a:t>
            </a:r>
          </a:p>
          <a:p>
            <a:pPr marL="720000" indent="-342900" algn="just">
              <a:buFont typeface="Arial" charset="0"/>
              <a:buAutoNum type="arabicPeriod" startAt="5"/>
              <a:defRPr/>
            </a:pPr>
            <a:r>
              <a:rPr lang="uk-UA" dirty="0">
                <a:latin typeface="Arial" charset="0"/>
              </a:rPr>
              <a:t>Ця робота сприяє нашому розумінню коду взаємодії лінійного мотиву - домену розпізнавання та спрямовує вибір доменів людини-вірусних мішеней для подальших експериментальних досліджень невпорядкованого вірусного </a:t>
            </a:r>
            <a:r>
              <a:rPr lang="uk-UA" dirty="0" err="1">
                <a:latin typeface="Arial" charset="0"/>
              </a:rPr>
              <a:t>протеому</a:t>
            </a:r>
            <a:r>
              <a:rPr lang="uk-UA" dirty="0">
                <a:latin typeface="Arial" charset="0"/>
              </a:rPr>
              <a:t> за допомогою </a:t>
            </a:r>
            <a:r>
              <a:rPr lang="uk-UA" dirty="0" err="1">
                <a:latin typeface="Arial" charset="0"/>
              </a:rPr>
              <a:t>фагового</a:t>
            </a:r>
            <a:r>
              <a:rPr lang="uk-UA" dirty="0">
                <a:latin typeface="Arial" charset="0"/>
              </a:rPr>
              <a:t> дисплею.</a:t>
            </a:r>
          </a:p>
        </p:txBody>
      </p:sp>
    </p:spTree>
    <p:extLst>
      <p:ext uri="{BB962C8B-B14F-4D97-AF65-F5344CB8AC3E}">
        <p14:creationId xmlns:p14="http://schemas.microsoft.com/office/powerpoint/2010/main" val="38695178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Овал 14">
            <a:extLst>
              <a:ext uri="{FF2B5EF4-FFF2-40B4-BE49-F238E27FC236}">
                <a16:creationId xmlns:a16="http://schemas.microsoft.com/office/drawing/2014/main" id="{CEF5EF48-1C4C-924B-BA64-2BAB43F2DAC9}"/>
              </a:ext>
            </a:extLst>
          </p:cNvPr>
          <p:cNvSpPr/>
          <p:nvPr/>
        </p:nvSpPr>
        <p:spPr>
          <a:xfrm>
            <a:off x="8358188" y="6238875"/>
            <a:ext cx="750887" cy="476250"/>
          </a:xfrm>
          <a:prstGeom prst="ellipse">
            <a:avLst/>
          </a:prstGeom>
          <a:no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sz="2400" dirty="0">
                <a:solidFill>
                  <a:schemeClr val="tx1"/>
                </a:solidFill>
              </a:rPr>
              <a:t>1</a:t>
            </a:r>
            <a:r>
              <a:rPr lang="uk-UA" sz="2400" dirty="0">
                <a:solidFill>
                  <a:schemeClr val="tx1"/>
                </a:solidFill>
              </a:rPr>
              <a:t>4</a:t>
            </a:r>
          </a:p>
        </p:txBody>
      </p:sp>
      <p:sp>
        <p:nvSpPr>
          <p:cNvPr id="10244" name="Прямоугольник 17">
            <a:extLst>
              <a:ext uri="{FF2B5EF4-FFF2-40B4-BE49-F238E27FC236}">
                <a16:creationId xmlns:a16="http://schemas.microsoft.com/office/drawing/2014/main" id="{D01B07F7-4A7F-B94B-8BB8-9E672AAB9776}"/>
              </a:ext>
            </a:extLst>
          </p:cNvPr>
          <p:cNvSpPr>
            <a:spLocks noChangeArrowheads="1"/>
          </p:cNvSpPr>
          <p:nvPr/>
        </p:nvSpPr>
        <p:spPr bwMode="auto">
          <a:xfrm>
            <a:off x="642938" y="1484784"/>
            <a:ext cx="8001000" cy="5026954"/>
          </a:xfrm>
          <a:prstGeom prst="rect">
            <a:avLst/>
          </a:prstGeom>
          <a:noFill/>
          <a:ln w="9525">
            <a:noFill/>
            <a:miter lim="800000"/>
            <a:headEnd/>
            <a:tailEnd/>
          </a:ln>
        </p:spPr>
        <p:txBody>
          <a:bodyPr>
            <a:spAutoFit/>
          </a:bodyPr>
          <a:lstStyle/>
          <a:p>
            <a:pPr marL="342900" indent="-342900" algn="just">
              <a:lnSpc>
                <a:spcPct val="150000"/>
              </a:lnSpc>
              <a:buFont typeface="Arial" charset="0"/>
              <a:buAutoNum type="arabicPeriod"/>
              <a:defRPr/>
            </a:pPr>
            <a:r>
              <a:rPr lang="en-GB" dirty="0"/>
              <a:t>Identifying novel functional linear motifs using host-viral protein interactions and the principle of convergent evolution. </a:t>
            </a:r>
          </a:p>
          <a:p>
            <a:pPr algn="just">
              <a:lnSpc>
                <a:spcPct val="150000"/>
              </a:lnSpc>
              <a:defRPr/>
            </a:pPr>
            <a:r>
              <a:rPr lang="en-GB" dirty="0"/>
              <a:t>Poster presentation. 11th Annual LMB-</a:t>
            </a:r>
            <a:r>
              <a:rPr lang="en-GB" dirty="0" err="1"/>
              <a:t>SciLifeLab</a:t>
            </a:r>
            <a:r>
              <a:rPr lang="en-GB" dirty="0"/>
              <a:t>* Graduate Student Association Symposium, 2017, Cambridge, UK</a:t>
            </a:r>
          </a:p>
          <a:p>
            <a:pPr algn="just">
              <a:lnSpc>
                <a:spcPct val="150000"/>
              </a:lnSpc>
              <a:defRPr/>
            </a:pPr>
            <a:endParaRPr lang="en-GB" sz="1000" dirty="0"/>
          </a:p>
          <a:p>
            <a:pPr algn="just">
              <a:lnSpc>
                <a:spcPct val="150000"/>
              </a:lnSpc>
              <a:defRPr/>
            </a:pPr>
            <a:r>
              <a:rPr lang="en-GB" dirty="0"/>
              <a:t>* The MRC Laboratory of Molecular Biology (LMB) is a research institute dedicated to the understanding of important biological processes at the levels of atoms, molecules, cells and organisms. Eleven Nobel Prizes have been awarded for work carried out by LMB scientists.</a:t>
            </a:r>
            <a:endParaRPr lang="en-US" dirty="0">
              <a:latin typeface="Arial" charset="0"/>
              <a:ea typeface="Times New Roman" pitchFamily="18" charset="0"/>
              <a:cs typeface="Arial" charset="0"/>
            </a:endParaRPr>
          </a:p>
          <a:p>
            <a:pPr algn="just">
              <a:lnSpc>
                <a:spcPct val="150000"/>
              </a:lnSpc>
              <a:defRPr/>
            </a:pPr>
            <a:r>
              <a:rPr lang="en-US" dirty="0">
                <a:latin typeface="Arial" charset="0"/>
                <a:ea typeface="Times New Roman" pitchFamily="18" charset="0"/>
                <a:cs typeface="Arial" charset="0"/>
              </a:rPr>
              <a:t>* </a:t>
            </a:r>
            <a:r>
              <a:rPr lang="en-GB" dirty="0" err="1"/>
              <a:t>SciLifeLab</a:t>
            </a:r>
            <a:r>
              <a:rPr lang="en-GB" dirty="0"/>
              <a:t> has been created by the coordinated effort of four universities in Stockholm and Uppsala: Stockholm University, Karolinska </a:t>
            </a:r>
            <a:r>
              <a:rPr lang="en-GB" dirty="0" err="1"/>
              <a:t>Institutet</a:t>
            </a:r>
            <a:r>
              <a:rPr lang="en-GB" dirty="0"/>
              <a:t>, KTH Royal Institute of Technology and Uppsala University.</a:t>
            </a:r>
            <a:endParaRPr lang="uk-UA" dirty="0">
              <a:latin typeface="Arial" charset="0"/>
              <a:ea typeface="Times New Roman" pitchFamily="18" charset="0"/>
              <a:cs typeface="Arial" charset="0"/>
            </a:endParaRPr>
          </a:p>
        </p:txBody>
      </p:sp>
      <p:sp>
        <p:nvSpPr>
          <p:cNvPr id="16389" name="TextBox 5">
            <a:extLst>
              <a:ext uri="{FF2B5EF4-FFF2-40B4-BE49-F238E27FC236}">
                <a16:creationId xmlns:a16="http://schemas.microsoft.com/office/drawing/2014/main" id="{79DCD905-D14C-E24A-9F2E-2C4F7B0804EA}"/>
              </a:ext>
            </a:extLst>
          </p:cNvPr>
          <p:cNvSpPr txBox="1">
            <a:spLocks noChangeArrowheads="1"/>
          </p:cNvSpPr>
          <p:nvPr/>
        </p:nvSpPr>
        <p:spPr bwMode="auto">
          <a:xfrm>
            <a:off x="1715093" y="706438"/>
            <a:ext cx="588526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uk-UA" altLang="en-US" sz="3200" b="1" dirty="0">
                <a:solidFill>
                  <a:srgbClr val="000099"/>
                </a:solidFill>
              </a:rPr>
              <a:t>Публікації за темою роботи</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9">
            <a:extLst>
              <a:ext uri="{FF2B5EF4-FFF2-40B4-BE49-F238E27FC236}">
                <a16:creationId xmlns:a16="http://schemas.microsoft.com/office/drawing/2014/main" id="{FD9C5F9A-BC59-AD48-9A2F-B8357335D1C7}"/>
              </a:ext>
            </a:extLst>
          </p:cNvPr>
          <p:cNvSpPr>
            <a:spLocks noChangeArrowheads="1"/>
          </p:cNvSpPr>
          <p:nvPr/>
        </p:nvSpPr>
        <p:spPr bwMode="auto">
          <a:xfrm>
            <a:off x="0" y="487828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uk-UA" altLang="en-US" sz="4800" b="1" dirty="0">
                <a:solidFill>
                  <a:srgbClr val="000099"/>
                </a:solidFill>
              </a:rPr>
              <a:t>ДЯКУЮ ЗА УВАГУ !</a:t>
            </a:r>
            <a:endParaRPr lang="ru-RU" altLang="en-US" sz="4800" b="1" dirty="0">
              <a:solidFill>
                <a:srgbClr val="000099"/>
              </a:solidFill>
            </a:endParaRPr>
          </a:p>
        </p:txBody>
      </p:sp>
      <p:sp>
        <p:nvSpPr>
          <p:cNvPr id="15" name="Овал 14">
            <a:extLst>
              <a:ext uri="{FF2B5EF4-FFF2-40B4-BE49-F238E27FC236}">
                <a16:creationId xmlns:a16="http://schemas.microsoft.com/office/drawing/2014/main" id="{213B28C8-0577-D949-B650-0580C3FD1E19}"/>
              </a:ext>
            </a:extLst>
          </p:cNvPr>
          <p:cNvSpPr/>
          <p:nvPr/>
        </p:nvSpPr>
        <p:spPr>
          <a:xfrm>
            <a:off x="8393113" y="6215063"/>
            <a:ext cx="750887" cy="476250"/>
          </a:xfrm>
          <a:prstGeom prst="ellipse">
            <a:avLst/>
          </a:prstGeom>
          <a:no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sz="2400" dirty="0">
                <a:solidFill>
                  <a:schemeClr val="tx1"/>
                </a:solidFill>
              </a:rPr>
              <a:t>13</a:t>
            </a:r>
            <a:endParaRPr lang="uk-UA" sz="2400" dirty="0">
              <a:solidFill>
                <a:schemeClr val="tx1"/>
              </a:solidFill>
            </a:endParaRPr>
          </a:p>
        </p:txBody>
      </p:sp>
      <p:pic>
        <p:nvPicPr>
          <p:cNvPr id="3" name="Picture 2">
            <a:extLst>
              <a:ext uri="{FF2B5EF4-FFF2-40B4-BE49-F238E27FC236}">
                <a16:creationId xmlns:a16="http://schemas.microsoft.com/office/drawing/2014/main" id="{29C8B820-7F63-9C4E-94D4-87F5DD3D1E0E}"/>
              </a:ext>
            </a:extLst>
          </p:cNvPr>
          <p:cNvPicPr>
            <a:picLocks noChangeAspect="1"/>
          </p:cNvPicPr>
          <p:nvPr/>
        </p:nvPicPr>
        <p:blipFill>
          <a:blip r:embed="rId3"/>
          <a:stretch>
            <a:fillRect/>
          </a:stretch>
        </p:blipFill>
        <p:spPr>
          <a:xfrm>
            <a:off x="6516216" y="524542"/>
            <a:ext cx="1587500" cy="1587500"/>
          </a:xfrm>
          <a:prstGeom prst="rect">
            <a:avLst/>
          </a:prstGeom>
        </p:spPr>
      </p:pic>
      <p:pic>
        <p:nvPicPr>
          <p:cNvPr id="7" name="Graphic 6">
            <a:extLst>
              <a:ext uri="{FF2B5EF4-FFF2-40B4-BE49-F238E27FC236}">
                <a16:creationId xmlns:a16="http://schemas.microsoft.com/office/drawing/2014/main" id="{60CE2BD9-4FEE-4A4D-AD63-BA4185357D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3928" y="2443546"/>
            <a:ext cx="4150623" cy="1273486"/>
          </a:xfrm>
          <a:prstGeom prst="rect">
            <a:avLst/>
          </a:prstGeom>
        </p:spPr>
      </p:pic>
      <p:sp>
        <p:nvSpPr>
          <p:cNvPr id="2" name="TextBox 1">
            <a:extLst>
              <a:ext uri="{FF2B5EF4-FFF2-40B4-BE49-F238E27FC236}">
                <a16:creationId xmlns:a16="http://schemas.microsoft.com/office/drawing/2014/main" id="{0A8BF943-BF66-7E4C-8D8C-CA6018237C41}"/>
              </a:ext>
            </a:extLst>
          </p:cNvPr>
          <p:cNvSpPr txBox="1"/>
          <p:nvPr/>
        </p:nvSpPr>
        <p:spPr>
          <a:xfrm>
            <a:off x="683568" y="353556"/>
            <a:ext cx="6120680" cy="4431983"/>
          </a:xfrm>
          <a:prstGeom prst="rect">
            <a:avLst/>
          </a:prstGeom>
          <a:noFill/>
        </p:spPr>
        <p:txBody>
          <a:bodyPr wrap="square" rtlCol="0">
            <a:spAutoFit/>
          </a:bodyPr>
          <a:lstStyle/>
          <a:p>
            <a:r>
              <a:rPr lang="uk-UA" sz="3200" dirty="0"/>
              <a:t>Подяка:</a:t>
            </a:r>
          </a:p>
          <a:p>
            <a:endParaRPr lang="uk-UA" sz="1000" dirty="0"/>
          </a:p>
          <a:p>
            <a:r>
              <a:rPr lang="uk-UA" sz="3200" dirty="0"/>
              <a:t>доктору </a:t>
            </a:r>
            <a:r>
              <a:rPr lang="uk-UA" sz="3200" dirty="0" err="1"/>
              <a:t>Евангелії</a:t>
            </a:r>
            <a:r>
              <a:rPr lang="uk-UA" sz="3200" dirty="0"/>
              <a:t> </a:t>
            </a:r>
            <a:r>
              <a:rPr lang="uk-UA" sz="3200" dirty="0" err="1"/>
              <a:t>Петсалакі</a:t>
            </a:r>
            <a:endParaRPr lang="en-US" sz="3200" dirty="0"/>
          </a:p>
          <a:p>
            <a:r>
              <a:rPr lang="uk-UA" sz="3200" dirty="0"/>
              <a:t>та її групі</a:t>
            </a:r>
          </a:p>
          <a:p>
            <a:endParaRPr lang="uk-UA" sz="1600" dirty="0"/>
          </a:p>
          <a:p>
            <a:r>
              <a:rPr lang="uk-UA" sz="3200" dirty="0"/>
              <a:t>Європейському інституту </a:t>
            </a:r>
            <a:r>
              <a:rPr lang="uk-UA" sz="3200" dirty="0" err="1"/>
              <a:t>біоінформатики</a:t>
            </a:r>
            <a:endParaRPr lang="en-US" sz="3200" dirty="0"/>
          </a:p>
          <a:p>
            <a:endParaRPr lang="ru-RU" sz="1600" dirty="0"/>
          </a:p>
          <a:p>
            <a:endParaRPr lang="ru-RU" sz="1600" dirty="0"/>
          </a:p>
          <a:p>
            <a:r>
              <a:rPr lang="ru-RU" sz="3200" dirty="0" err="1"/>
              <a:t>Кафедрі</a:t>
            </a:r>
            <a:r>
              <a:rPr lang="ru-RU" sz="3200" dirty="0"/>
              <a:t> </a:t>
            </a:r>
            <a:r>
              <a:rPr lang="ru-RU" sz="3200" dirty="0" err="1"/>
              <a:t>біохімії</a:t>
            </a:r>
            <a:endParaRPr lang="ru-RU" sz="3200" dirty="0"/>
          </a:p>
          <a:p>
            <a:r>
              <a:rPr lang="ru-RU" sz="3200" dirty="0" err="1"/>
              <a:t>Гребінику</a:t>
            </a:r>
            <a:r>
              <a:rPr lang="ru-RU" sz="3200" dirty="0"/>
              <a:t> </a:t>
            </a:r>
            <a:r>
              <a:rPr lang="uk-UA" altLang="en-US" sz="3200" dirty="0">
                <a:cs typeface="Arial" panose="020B0604020202020204" pitchFamily="34" charset="0"/>
              </a:rPr>
              <a:t>Д.М., </a:t>
            </a:r>
            <a:r>
              <a:rPr lang="uk-UA" altLang="en-US" sz="3200" dirty="0" err="1">
                <a:cs typeface="Arial" panose="020B0604020202020204" pitchFamily="34" charset="0"/>
              </a:rPr>
              <a:t>к.б.н</a:t>
            </a:r>
            <a:r>
              <a:rPr lang="uk-UA" altLang="en-US" sz="3200" dirty="0">
                <a:cs typeface="Arial" panose="020B0604020202020204" pitchFamily="34" charset="0"/>
              </a:rPr>
              <a:t>., доценту </a:t>
            </a:r>
            <a:endParaRPr lang="uk-UA" sz="32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Rectangle 9">
            <a:extLst>
              <a:ext uri="{FF2B5EF4-FFF2-40B4-BE49-F238E27FC236}">
                <a16:creationId xmlns:a16="http://schemas.microsoft.com/office/drawing/2014/main" id="{FD9C5F9A-BC59-AD48-9A2F-B8357335D1C7}"/>
              </a:ext>
            </a:extLst>
          </p:cNvPr>
          <p:cNvSpPr>
            <a:spLocks noChangeArrowheads="1"/>
          </p:cNvSpPr>
          <p:nvPr/>
        </p:nvSpPr>
        <p:spPr bwMode="auto">
          <a:xfrm>
            <a:off x="395288" y="26368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uk-UA" altLang="en-US" sz="4800" b="1">
                <a:solidFill>
                  <a:srgbClr val="000099"/>
                </a:solidFill>
              </a:rPr>
              <a:t>ДЯКУЮ ЗА УВАГУ !</a:t>
            </a:r>
            <a:endParaRPr lang="ru-RU" altLang="en-US" sz="4800" b="1">
              <a:solidFill>
                <a:srgbClr val="000099"/>
              </a:solidFill>
            </a:endParaRPr>
          </a:p>
        </p:txBody>
      </p:sp>
      <p:sp>
        <p:nvSpPr>
          <p:cNvPr id="15" name="Овал 14">
            <a:extLst>
              <a:ext uri="{FF2B5EF4-FFF2-40B4-BE49-F238E27FC236}">
                <a16:creationId xmlns:a16="http://schemas.microsoft.com/office/drawing/2014/main" id="{213B28C8-0577-D949-B650-0580C3FD1E19}"/>
              </a:ext>
            </a:extLst>
          </p:cNvPr>
          <p:cNvSpPr/>
          <p:nvPr/>
        </p:nvSpPr>
        <p:spPr>
          <a:xfrm>
            <a:off x="8393113" y="6215063"/>
            <a:ext cx="750887" cy="476250"/>
          </a:xfrm>
          <a:prstGeom prst="ellipse">
            <a:avLst/>
          </a:prstGeom>
          <a:no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sz="2400" dirty="0">
                <a:solidFill>
                  <a:schemeClr val="tx1"/>
                </a:solidFill>
              </a:rPr>
              <a:t>1</a:t>
            </a:r>
            <a:r>
              <a:rPr lang="uk-UA" sz="2400" dirty="0">
                <a:solidFill>
                  <a:schemeClr val="tx1"/>
                </a:solidFill>
              </a:rPr>
              <a:t>5</a:t>
            </a:r>
          </a:p>
        </p:txBody>
      </p:sp>
    </p:spTree>
    <p:extLst>
      <p:ext uri="{BB962C8B-B14F-4D97-AF65-F5344CB8AC3E}">
        <p14:creationId xmlns:p14="http://schemas.microsoft.com/office/powerpoint/2010/main" val="3575653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TextBox 1">
            <a:extLst>
              <a:ext uri="{FF2B5EF4-FFF2-40B4-BE49-F238E27FC236}">
                <a16:creationId xmlns:a16="http://schemas.microsoft.com/office/drawing/2014/main" id="{D01D3C07-CB61-1F46-A0AF-3A7779FED3E2}"/>
              </a:ext>
            </a:extLst>
          </p:cNvPr>
          <p:cNvSpPr txBox="1">
            <a:spLocks noChangeArrowheads="1"/>
          </p:cNvSpPr>
          <p:nvPr/>
        </p:nvSpPr>
        <p:spPr bwMode="auto">
          <a:xfrm>
            <a:off x="642938" y="5927725"/>
            <a:ext cx="7961510" cy="877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pPr>
            <a:r>
              <a:rPr lang="uk-UA" altLang="en-US" sz="2000" dirty="0">
                <a:cs typeface="Arial" panose="020B0604020202020204" pitchFamily="34" charset="0"/>
              </a:rPr>
              <a:t>Рис. 2. </a:t>
            </a:r>
            <a:r>
              <a:rPr lang="uk-UA" altLang="en-US" sz="2000" b="1" dirty="0">
                <a:cs typeface="Arial" panose="020B0604020202020204" pitchFamily="34" charset="0"/>
              </a:rPr>
              <a:t>Структура лінійних мотивів та доменів розпізнавання </a:t>
            </a:r>
          </a:p>
          <a:p>
            <a:pPr eaLnBrk="1" hangingPunct="1">
              <a:lnSpc>
                <a:spcPct val="150000"/>
              </a:lnSpc>
            </a:pPr>
            <a:r>
              <a:rPr lang="en-GB" altLang="en-US" sz="1600" dirty="0">
                <a:solidFill>
                  <a:prstClr val="black"/>
                </a:solidFill>
                <a:cs typeface="Arial" panose="020B0604020202020204" pitchFamily="34" charset="0"/>
              </a:rPr>
              <a:t>Pawson T. [et al.]. // Trends Cell Biol. – 2001. – Vol. 11, № 12 – P. 504–511.</a:t>
            </a:r>
            <a:endParaRPr lang="uk-UA" altLang="en-US" sz="1600" dirty="0">
              <a:solidFill>
                <a:prstClr val="black"/>
              </a:solidFill>
              <a:cs typeface="Arial" panose="020B0604020202020204" pitchFamily="34" charset="0"/>
            </a:endParaRPr>
          </a:p>
        </p:txBody>
      </p:sp>
      <p:sp>
        <p:nvSpPr>
          <p:cNvPr id="27" name="Овал 26">
            <a:extLst>
              <a:ext uri="{FF2B5EF4-FFF2-40B4-BE49-F238E27FC236}">
                <a16:creationId xmlns:a16="http://schemas.microsoft.com/office/drawing/2014/main" id="{CC42B17D-4829-F64C-9146-778F9D104960}"/>
              </a:ext>
            </a:extLst>
          </p:cNvPr>
          <p:cNvSpPr/>
          <p:nvPr/>
        </p:nvSpPr>
        <p:spPr>
          <a:xfrm>
            <a:off x="8710613" y="6215063"/>
            <a:ext cx="433387" cy="476250"/>
          </a:xfrm>
          <a:prstGeom prst="ellipse">
            <a:avLst/>
          </a:prstGeom>
          <a:no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uk-UA" sz="2400" dirty="0">
                <a:solidFill>
                  <a:schemeClr val="tx1"/>
                </a:solidFill>
                <a:latin typeface="Arial" panose="020B0604020202020204" pitchFamily="34" charset="0"/>
                <a:cs typeface="Arial" panose="020B0604020202020204" pitchFamily="34" charset="0"/>
              </a:rPr>
              <a:t>3</a:t>
            </a:r>
          </a:p>
        </p:txBody>
      </p:sp>
      <p:pic>
        <p:nvPicPr>
          <p:cNvPr id="13" name="Picture 12">
            <a:extLst>
              <a:ext uri="{FF2B5EF4-FFF2-40B4-BE49-F238E27FC236}">
                <a16:creationId xmlns:a16="http://schemas.microsoft.com/office/drawing/2014/main" id="{74CEE20F-ECDA-FD4A-B6F1-7610797718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620688"/>
            <a:ext cx="8800076" cy="4052504"/>
          </a:xfrm>
          <a:prstGeom prst="rect">
            <a:avLst/>
          </a:prstGeom>
        </p:spPr>
      </p:pic>
      <p:sp>
        <p:nvSpPr>
          <p:cNvPr id="14" name="TextBox 13">
            <a:extLst>
              <a:ext uri="{FF2B5EF4-FFF2-40B4-BE49-F238E27FC236}">
                <a16:creationId xmlns:a16="http://schemas.microsoft.com/office/drawing/2014/main" id="{4058CBDA-42A1-6149-84E0-9C4029970909}"/>
              </a:ext>
            </a:extLst>
          </p:cNvPr>
          <p:cNvSpPr txBox="1"/>
          <p:nvPr/>
        </p:nvSpPr>
        <p:spPr>
          <a:xfrm>
            <a:off x="899592" y="5045695"/>
            <a:ext cx="7488832" cy="615553"/>
          </a:xfrm>
          <a:prstGeom prst="rect">
            <a:avLst/>
          </a:prstGeom>
          <a:noFill/>
        </p:spPr>
        <p:txBody>
          <a:bodyPr wrap="square" rtlCol="0">
            <a:spAutoFit/>
          </a:bodyPr>
          <a:lstStyle/>
          <a:p>
            <a:endParaRPr lang="uk-UA" sz="1000" dirty="0">
              <a:effectLst/>
            </a:endParaRPr>
          </a:p>
          <a:p>
            <a:pPr marL="342900" indent="-342900">
              <a:buFontTx/>
              <a:buChar char="-"/>
            </a:pPr>
            <a:r>
              <a:rPr lang="uk-UA" sz="2400" dirty="0"/>
              <a:t>Знаходяться у невпорядкованих ділянках білків</a:t>
            </a:r>
            <a:r>
              <a:rPr lang="en-GB" sz="2400" dirty="0">
                <a:effectLst/>
              </a:rPr>
              <a:t> </a:t>
            </a:r>
            <a:endParaRPr lang="uk-UA" sz="2400" dirty="0">
              <a:effectLst/>
            </a:endParaRPr>
          </a:p>
        </p:txBody>
      </p:sp>
    </p:spTree>
    <p:extLst>
      <p:ext uri="{BB962C8B-B14F-4D97-AF65-F5344CB8AC3E}">
        <p14:creationId xmlns:p14="http://schemas.microsoft.com/office/powerpoint/2010/main" val="2432783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TextBox 1">
            <a:extLst>
              <a:ext uri="{FF2B5EF4-FFF2-40B4-BE49-F238E27FC236}">
                <a16:creationId xmlns:a16="http://schemas.microsoft.com/office/drawing/2014/main" id="{D01D3C07-CB61-1F46-A0AF-3A7779FED3E2}"/>
              </a:ext>
            </a:extLst>
          </p:cNvPr>
          <p:cNvSpPr txBox="1">
            <a:spLocks noChangeArrowheads="1"/>
          </p:cNvSpPr>
          <p:nvPr/>
        </p:nvSpPr>
        <p:spPr bwMode="auto">
          <a:xfrm>
            <a:off x="642938" y="5927725"/>
            <a:ext cx="7817494" cy="877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pPr>
            <a:r>
              <a:rPr lang="uk-UA" altLang="en-US" sz="2000" dirty="0">
                <a:cs typeface="Arial" panose="020B0604020202020204" pitchFamily="34" charset="0"/>
              </a:rPr>
              <a:t>Рис. 3. </a:t>
            </a:r>
            <a:r>
              <a:rPr lang="uk-UA" altLang="en-US" sz="2000" b="1" dirty="0">
                <a:cs typeface="Arial" panose="020B0604020202020204" pitchFamily="34" charset="0"/>
              </a:rPr>
              <a:t>Лінійні мотиви широко використовуються вірусами</a:t>
            </a:r>
          </a:p>
          <a:p>
            <a:pPr eaLnBrk="1" hangingPunct="1">
              <a:lnSpc>
                <a:spcPct val="150000"/>
              </a:lnSpc>
            </a:pPr>
            <a:r>
              <a:rPr lang="en-GB" altLang="en-US" sz="1600" dirty="0">
                <a:solidFill>
                  <a:prstClr val="black"/>
                </a:solidFill>
                <a:cs typeface="Arial" panose="020B0604020202020204" pitchFamily="34" charset="0"/>
              </a:rPr>
              <a:t>Good M.C. [et al.]. // Science – 2011. – Vol. 332, № 6030 – P. 680–686.</a:t>
            </a:r>
            <a:endParaRPr lang="uk-UA" altLang="en-US" sz="1600" dirty="0">
              <a:solidFill>
                <a:prstClr val="black"/>
              </a:solidFill>
              <a:cs typeface="Arial" panose="020B0604020202020204" pitchFamily="34" charset="0"/>
            </a:endParaRPr>
          </a:p>
        </p:txBody>
      </p:sp>
      <p:sp>
        <p:nvSpPr>
          <p:cNvPr id="27" name="Овал 26">
            <a:extLst>
              <a:ext uri="{FF2B5EF4-FFF2-40B4-BE49-F238E27FC236}">
                <a16:creationId xmlns:a16="http://schemas.microsoft.com/office/drawing/2014/main" id="{CC42B17D-4829-F64C-9146-778F9D104960}"/>
              </a:ext>
            </a:extLst>
          </p:cNvPr>
          <p:cNvSpPr/>
          <p:nvPr/>
        </p:nvSpPr>
        <p:spPr>
          <a:xfrm>
            <a:off x="8710613" y="6215063"/>
            <a:ext cx="433387" cy="476250"/>
          </a:xfrm>
          <a:prstGeom prst="ellipse">
            <a:avLst/>
          </a:prstGeom>
          <a:no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uk-UA" sz="2400" dirty="0">
                <a:solidFill>
                  <a:schemeClr val="tx1"/>
                </a:solidFill>
                <a:latin typeface="Arial" panose="020B0604020202020204" pitchFamily="34" charset="0"/>
                <a:cs typeface="Arial" panose="020B0604020202020204" pitchFamily="34" charset="0"/>
              </a:rPr>
              <a:t>4</a:t>
            </a:r>
          </a:p>
        </p:txBody>
      </p:sp>
      <p:pic>
        <p:nvPicPr>
          <p:cNvPr id="13" name="Picture 12">
            <a:extLst>
              <a:ext uri="{FF2B5EF4-FFF2-40B4-BE49-F238E27FC236}">
                <a16:creationId xmlns:a16="http://schemas.microsoft.com/office/drawing/2014/main" id="{DCF31870-6ED7-0F4F-A268-E56103C394F3}"/>
              </a:ext>
            </a:extLst>
          </p:cNvPr>
          <p:cNvPicPr>
            <a:picLocks noChangeAspect="1"/>
          </p:cNvPicPr>
          <p:nvPr/>
        </p:nvPicPr>
        <p:blipFill rotWithShape="1">
          <a:blip r:embed="rId3">
            <a:extLst>
              <a:ext uri="{28A0092B-C50C-407E-A947-70E740481C1C}">
                <a14:useLocalDpi xmlns:a14="http://schemas.microsoft.com/office/drawing/2010/main" val="0"/>
              </a:ext>
            </a:extLst>
          </a:blip>
          <a:srcRect t="50897" r="47950"/>
          <a:stretch/>
        </p:blipFill>
        <p:spPr>
          <a:xfrm>
            <a:off x="755576" y="116632"/>
            <a:ext cx="6180182" cy="2952328"/>
          </a:xfrm>
          <a:prstGeom prst="rect">
            <a:avLst/>
          </a:prstGeom>
        </p:spPr>
      </p:pic>
      <p:sp>
        <p:nvSpPr>
          <p:cNvPr id="2" name="TextBox 1">
            <a:extLst>
              <a:ext uri="{FF2B5EF4-FFF2-40B4-BE49-F238E27FC236}">
                <a16:creationId xmlns:a16="http://schemas.microsoft.com/office/drawing/2014/main" id="{1E5F79F6-5635-9E4E-94E2-2A715802A144}"/>
              </a:ext>
            </a:extLst>
          </p:cNvPr>
          <p:cNvSpPr txBox="1"/>
          <p:nvPr/>
        </p:nvSpPr>
        <p:spPr>
          <a:xfrm>
            <a:off x="766732" y="2276872"/>
            <a:ext cx="2725148" cy="707886"/>
          </a:xfrm>
          <a:prstGeom prst="rect">
            <a:avLst/>
          </a:prstGeom>
          <a:solidFill>
            <a:srgbClr val="D1CBB6"/>
          </a:solidFill>
        </p:spPr>
        <p:txBody>
          <a:bodyPr wrap="square" rtlCol="0">
            <a:spAutoFit/>
          </a:bodyPr>
          <a:lstStyle/>
          <a:p>
            <a:r>
              <a:rPr lang="uk-UA" sz="2000" dirty="0"/>
              <a:t>Вірус імунодефіциту людини</a:t>
            </a:r>
            <a:endParaRPr lang="en-US" sz="2000" dirty="0"/>
          </a:p>
        </p:txBody>
      </p:sp>
      <p:sp>
        <p:nvSpPr>
          <p:cNvPr id="3" name="Rectangle 2">
            <a:extLst>
              <a:ext uri="{FF2B5EF4-FFF2-40B4-BE49-F238E27FC236}">
                <a16:creationId xmlns:a16="http://schemas.microsoft.com/office/drawing/2014/main" id="{34FF26CA-FF49-3048-952C-DEE0064372A5}"/>
              </a:ext>
            </a:extLst>
          </p:cNvPr>
          <p:cNvSpPr/>
          <p:nvPr/>
        </p:nvSpPr>
        <p:spPr>
          <a:xfrm>
            <a:off x="4695701" y="626785"/>
            <a:ext cx="380355" cy="353943"/>
          </a:xfrm>
          <a:prstGeom prst="rect">
            <a:avLst/>
          </a:prstGeom>
          <a:solidFill>
            <a:srgbClr val="D7D1BB"/>
          </a:solidFill>
          <a:ln>
            <a:solidFill>
              <a:srgbClr val="D7D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9F3619A-E243-9048-91C6-EAFB1F5924D1}"/>
              </a:ext>
            </a:extLst>
          </p:cNvPr>
          <p:cNvSpPr txBox="1"/>
          <p:nvPr/>
        </p:nvSpPr>
        <p:spPr>
          <a:xfrm>
            <a:off x="4788024" y="620688"/>
            <a:ext cx="1800200" cy="707886"/>
          </a:xfrm>
          <a:prstGeom prst="rect">
            <a:avLst/>
          </a:prstGeom>
          <a:solidFill>
            <a:srgbClr val="D7D1BB"/>
          </a:solidFill>
        </p:spPr>
        <p:txBody>
          <a:bodyPr wrap="square" rtlCol="0">
            <a:spAutoFit/>
          </a:bodyPr>
          <a:lstStyle/>
          <a:p>
            <a:r>
              <a:rPr lang="uk-UA" sz="2000" dirty="0" err="1"/>
              <a:t>Убіквітин</a:t>
            </a:r>
            <a:r>
              <a:rPr lang="uk-UA" sz="2000" dirty="0"/>
              <a:t> </a:t>
            </a:r>
            <a:r>
              <a:rPr lang="uk-UA" sz="2000" dirty="0" err="1"/>
              <a:t>лігаза</a:t>
            </a:r>
            <a:endParaRPr lang="en-US" sz="2000" dirty="0"/>
          </a:p>
        </p:txBody>
      </p:sp>
      <p:sp>
        <p:nvSpPr>
          <p:cNvPr id="18" name="TextBox 17">
            <a:extLst>
              <a:ext uri="{FF2B5EF4-FFF2-40B4-BE49-F238E27FC236}">
                <a16:creationId xmlns:a16="http://schemas.microsoft.com/office/drawing/2014/main" id="{DB6B2AA5-6A10-8D4C-A756-231E32B2F563}"/>
              </a:ext>
            </a:extLst>
          </p:cNvPr>
          <p:cNvSpPr txBox="1"/>
          <p:nvPr/>
        </p:nvSpPr>
        <p:spPr>
          <a:xfrm>
            <a:off x="5076056" y="1622625"/>
            <a:ext cx="1800200" cy="707886"/>
          </a:xfrm>
          <a:prstGeom prst="rect">
            <a:avLst/>
          </a:prstGeom>
          <a:solidFill>
            <a:srgbClr val="D7D1BB"/>
          </a:solidFill>
        </p:spPr>
        <p:txBody>
          <a:bodyPr wrap="square" rtlCol="0">
            <a:spAutoFit/>
          </a:bodyPr>
          <a:lstStyle/>
          <a:p>
            <a:r>
              <a:rPr lang="uk-UA" sz="2000" dirty="0"/>
              <a:t>Антивірусний фермент</a:t>
            </a:r>
            <a:endParaRPr lang="en-US" sz="2000" dirty="0"/>
          </a:p>
        </p:txBody>
      </p:sp>
      <p:grpSp>
        <p:nvGrpSpPr>
          <p:cNvPr id="4" name="Group 3">
            <a:extLst>
              <a:ext uri="{FF2B5EF4-FFF2-40B4-BE49-F238E27FC236}">
                <a16:creationId xmlns:a16="http://schemas.microsoft.com/office/drawing/2014/main" id="{32429992-5155-744C-953C-646D41B8D573}"/>
              </a:ext>
            </a:extLst>
          </p:cNvPr>
          <p:cNvGrpSpPr/>
          <p:nvPr/>
        </p:nvGrpSpPr>
        <p:grpSpPr>
          <a:xfrm>
            <a:off x="3203848" y="3049991"/>
            <a:ext cx="5366522" cy="2784241"/>
            <a:chOff x="3203848" y="3049991"/>
            <a:chExt cx="5366522" cy="2784241"/>
          </a:xfrm>
        </p:grpSpPr>
        <p:pic>
          <p:nvPicPr>
            <p:cNvPr id="14" name="Picture 13">
              <a:extLst>
                <a:ext uri="{FF2B5EF4-FFF2-40B4-BE49-F238E27FC236}">
                  <a16:creationId xmlns:a16="http://schemas.microsoft.com/office/drawing/2014/main" id="{9C5533DF-FF9D-DA4D-B359-CC66A374E4E9}"/>
                </a:ext>
              </a:extLst>
            </p:cNvPr>
            <p:cNvPicPr>
              <a:picLocks noChangeAspect="1"/>
            </p:cNvPicPr>
            <p:nvPr/>
          </p:nvPicPr>
          <p:blipFill rotWithShape="1">
            <a:blip r:embed="rId3">
              <a:extLst>
                <a:ext uri="{28A0092B-C50C-407E-A947-70E740481C1C}">
                  <a14:useLocalDpi xmlns:a14="http://schemas.microsoft.com/office/drawing/2010/main" val="0"/>
                </a:ext>
              </a:extLst>
            </a:blip>
            <a:srcRect l="52074" t="50897"/>
            <a:stretch/>
          </p:blipFill>
          <p:spPr>
            <a:xfrm>
              <a:off x="3203848" y="3049991"/>
              <a:ext cx="5366522" cy="2784241"/>
            </a:xfrm>
            <a:prstGeom prst="rect">
              <a:avLst/>
            </a:prstGeom>
          </p:spPr>
        </p:pic>
        <p:sp>
          <p:nvSpPr>
            <p:cNvPr id="19" name="TextBox 18">
              <a:extLst>
                <a:ext uri="{FF2B5EF4-FFF2-40B4-BE49-F238E27FC236}">
                  <a16:creationId xmlns:a16="http://schemas.microsoft.com/office/drawing/2014/main" id="{3321EBE7-D4FB-244C-B749-D88DB4B71BAA}"/>
                </a:ext>
              </a:extLst>
            </p:cNvPr>
            <p:cNvSpPr txBox="1"/>
            <p:nvPr/>
          </p:nvSpPr>
          <p:spPr>
            <a:xfrm>
              <a:off x="3270613" y="3704238"/>
              <a:ext cx="1301387" cy="707886"/>
            </a:xfrm>
            <a:prstGeom prst="rect">
              <a:avLst/>
            </a:prstGeom>
            <a:solidFill>
              <a:srgbClr val="D7D1BB"/>
            </a:solidFill>
          </p:spPr>
          <p:txBody>
            <a:bodyPr wrap="square" rtlCol="0">
              <a:spAutoFit/>
            </a:bodyPr>
            <a:lstStyle/>
            <a:p>
              <a:r>
                <a:rPr lang="uk-UA" sz="2000" dirty="0"/>
                <a:t>ВІЛ інфекція</a:t>
              </a:r>
              <a:endParaRPr lang="en-US" sz="2000" dirty="0"/>
            </a:p>
          </p:txBody>
        </p:sp>
        <p:sp>
          <p:nvSpPr>
            <p:cNvPr id="20" name="TextBox 19">
              <a:extLst>
                <a:ext uri="{FF2B5EF4-FFF2-40B4-BE49-F238E27FC236}">
                  <a16:creationId xmlns:a16="http://schemas.microsoft.com/office/drawing/2014/main" id="{E097DDF6-AFA9-1C49-8EF7-59F9D4F1B0B8}"/>
                </a:ext>
              </a:extLst>
            </p:cNvPr>
            <p:cNvSpPr txBox="1"/>
            <p:nvPr/>
          </p:nvSpPr>
          <p:spPr>
            <a:xfrm>
              <a:off x="6804248" y="5333146"/>
              <a:ext cx="1728192" cy="400110"/>
            </a:xfrm>
            <a:prstGeom prst="rect">
              <a:avLst/>
            </a:prstGeom>
            <a:solidFill>
              <a:srgbClr val="D7D1BB"/>
            </a:solidFill>
          </p:spPr>
          <p:txBody>
            <a:bodyPr wrap="square" rtlCol="0">
              <a:spAutoFit/>
            </a:bodyPr>
            <a:lstStyle/>
            <a:p>
              <a:r>
                <a:rPr lang="uk-UA" sz="2000" dirty="0"/>
                <a:t>Деградація</a:t>
              </a:r>
              <a:endParaRPr lang="en-US" sz="2000" dirty="0"/>
            </a:p>
          </p:txBody>
        </p:sp>
      </p:grpSp>
    </p:spTree>
    <p:extLst>
      <p:ext uri="{BB962C8B-B14F-4D97-AF65-F5344CB8AC3E}">
        <p14:creationId xmlns:p14="http://schemas.microsoft.com/office/powerpoint/2010/main" val="242039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Овал 9">
            <a:extLst>
              <a:ext uri="{FF2B5EF4-FFF2-40B4-BE49-F238E27FC236}">
                <a16:creationId xmlns:a16="http://schemas.microsoft.com/office/drawing/2014/main" id="{E881534C-B8B0-CA41-B2F1-208DEB7B7649}"/>
              </a:ext>
            </a:extLst>
          </p:cNvPr>
          <p:cNvSpPr/>
          <p:nvPr/>
        </p:nvSpPr>
        <p:spPr>
          <a:xfrm>
            <a:off x="8710613" y="6143625"/>
            <a:ext cx="433387" cy="476250"/>
          </a:xfrm>
          <a:prstGeom prst="ellipse">
            <a:avLst/>
          </a:prstGeom>
          <a:no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uk-UA" sz="2400" dirty="0">
                <a:solidFill>
                  <a:schemeClr val="tx1"/>
                </a:solidFill>
              </a:rPr>
              <a:t>3</a:t>
            </a:r>
          </a:p>
        </p:txBody>
      </p:sp>
      <p:sp>
        <p:nvSpPr>
          <p:cNvPr id="6147" name="Прямоугольник 6">
            <a:extLst>
              <a:ext uri="{FF2B5EF4-FFF2-40B4-BE49-F238E27FC236}">
                <a16:creationId xmlns:a16="http://schemas.microsoft.com/office/drawing/2014/main" id="{FE6C4C0B-508D-5645-98EA-28707D4BE8A8}"/>
              </a:ext>
            </a:extLst>
          </p:cNvPr>
          <p:cNvSpPr>
            <a:spLocks noChangeArrowheads="1"/>
          </p:cNvSpPr>
          <p:nvPr/>
        </p:nvSpPr>
        <p:spPr bwMode="auto">
          <a:xfrm>
            <a:off x="3786188" y="142875"/>
            <a:ext cx="21018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uk-UA" altLang="en-US" sz="2400" b="1">
                <a:solidFill>
                  <a:srgbClr val="000099"/>
                </a:solidFill>
                <a:cs typeface="Arial" panose="020B0604020202020204" pitchFamily="34" charset="0"/>
              </a:rPr>
              <a:t>Мета роботи</a:t>
            </a:r>
            <a:endParaRPr lang="uk-UA" altLang="en-US" sz="2400">
              <a:solidFill>
                <a:srgbClr val="000099"/>
              </a:solidFill>
              <a:cs typeface="Arial" panose="020B0604020202020204" pitchFamily="34" charset="0"/>
            </a:endParaRPr>
          </a:p>
        </p:txBody>
      </p:sp>
      <p:sp>
        <p:nvSpPr>
          <p:cNvPr id="6148" name="Прямоугольник 7">
            <a:extLst>
              <a:ext uri="{FF2B5EF4-FFF2-40B4-BE49-F238E27FC236}">
                <a16:creationId xmlns:a16="http://schemas.microsoft.com/office/drawing/2014/main" id="{635C8207-620A-DF4B-86F3-A8E1B912A8F8}"/>
              </a:ext>
            </a:extLst>
          </p:cNvPr>
          <p:cNvSpPr>
            <a:spLocks noChangeArrowheads="1"/>
          </p:cNvSpPr>
          <p:nvPr/>
        </p:nvSpPr>
        <p:spPr bwMode="auto">
          <a:xfrm>
            <a:off x="428625" y="500063"/>
            <a:ext cx="8489950" cy="1045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lnSpc>
                <a:spcPct val="150000"/>
              </a:lnSpc>
              <a:spcBef>
                <a:spcPct val="20000"/>
              </a:spcBef>
            </a:pPr>
            <a:r>
              <a:rPr lang="ru-RU" sz="2200" dirty="0"/>
              <a:t>П</a:t>
            </a:r>
            <a:r>
              <a:rPr lang="uk-UA" sz="2200" dirty="0"/>
              <a:t>ошук нових функціональних лінійних мотивів у мережі білкових взаємодій людини</a:t>
            </a:r>
            <a:r>
              <a:rPr lang="en-GB" sz="2200" dirty="0">
                <a:effectLst/>
              </a:rPr>
              <a:t> </a:t>
            </a:r>
            <a:endParaRPr lang="ru-RU" altLang="en-US" sz="2200" i="1" dirty="0">
              <a:solidFill>
                <a:srgbClr val="FF0000"/>
              </a:solidFill>
              <a:cs typeface="Arial" panose="020B0604020202020204" pitchFamily="34" charset="0"/>
            </a:endParaRPr>
          </a:p>
        </p:txBody>
      </p:sp>
      <p:sp>
        <p:nvSpPr>
          <p:cNvPr id="6149" name="Прямоугольник 8">
            <a:extLst>
              <a:ext uri="{FF2B5EF4-FFF2-40B4-BE49-F238E27FC236}">
                <a16:creationId xmlns:a16="http://schemas.microsoft.com/office/drawing/2014/main" id="{A081A6AB-EDC9-774F-806C-5A9D729A21D6}"/>
              </a:ext>
            </a:extLst>
          </p:cNvPr>
          <p:cNvSpPr>
            <a:spLocks noChangeArrowheads="1"/>
          </p:cNvSpPr>
          <p:nvPr/>
        </p:nvSpPr>
        <p:spPr bwMode="auto">
          <a:xfrm>
            <a:off x="3707904" y="1556792"/>
            <a:ext cx="23415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uk-UA" altLang="en-US" sz="2400" b="1" dirty="0">
                <a:solidFill>
                  <a:srgbClr val="000099"/>
                </a:solidFill>
                <a:cs typeface="Arial" panose="020B0604020202020204" pitchFamily="34" charset="0"/>
              </a:rPr>
              <a:t>Задачі роботи</a:t>
            </a:r>
            <a:endParaRPr lang="uk-UA" altLang="en-US" sz="2400" dirty="0">
              <a:solidFill>
                <a:srgbClr val="000099"/>
              </a:solidFill>
              <a:cs typeface="Arial" panose="020B0604020202020204" pitchFamily="34" charset="0"/>
            </a:endParaRPr>
          </a:p>
        </p:txBody>
      </p:sp>
      <p:sp>
        <p:nvSpPr>
          <p:cNvPr id="6150" name="Прямоугольник 10">
            <a:extLst>
              <a:ext uri="{FF2B5EF4-FFF2-40B4-BE49-F238E27FC236}">
                <a16:creationId xmlns:a16="http://schemas.microsoft.com/office/drawing/2014/main" id="{28B11DF2-055B-C24F-8AB2-C4E6D1080AEA}"/>
              </a:ext>
            </a:extLst>
          </p:cNvPr>
          <p:cNvSpPr>
            <a:spLocks noChangeArrowheads="1"/>
          </p:cNvSpPr>
          <p:nvPr/>
        </p:nvSpPr>
        <p:spPr bwMode="auto">
          <a:xfrm>
            <a:off x="357188" y="2045395"/>
            <a:ext cx="8489950" cy="4712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ct val="20000"/>
              </a:spcBef>
              <a:buFont typeface="Calibri" panose="020F0502020204030204" pitchFamily="34" charset="0"/>
              <a:buAutoNum type="arabicPeriod"/>
            </a:pPr>
            <a:r>
              <a:rPr lang="uk-UA" altLang="en-US" sz="1900" dirty="0">
                <a:solidFill>
                  <a:srgbClr val="000000"/>
                </a:solidFill>
                <a:cs typeface="Arial" panose="020B0604020202020204" pitchFamily="34" charset="0"/>
              </a:rPr>
              <a:t>Отримати та обробити дані експериментальної взаємодії з публічних баз даних та вивчити властивості мережі </a:t>
            </a:r>
            <a:r>
              <a:rPr lang="uk-UA" altLang="en-US" sz="1900" dirty="0" err="1">
                <a:solidFill>
                  <a:srgbClr val="000000"/>
                </a:solidFill>
                <a:cs typeface="Arial" panose="020B0604020202020204" pitchFamily="34" charset="0"/>
              </a:rPr>
              <a:t>вірусно</a:t>
            </a:r>
            <a:r>
              <a:rPr lang="uk-UA" altLang="en-US" sz="1900" dirty="0">
                <a:solidFill>
                  <a:srgbClr val="000000"/>
                </a:solidFill>
                <a:cs typeface="Arial" panose="020B0604020202020204" pitchFamily="34" charset="0"/>
              </a:rPr>
              <a:t>-людської білкової взаємодії.</a:t>
            </a:r>
          </a:p>
          <a:p>
            <a:pPr algn="just" eaLnBrk="1" hangingPunct="1">
              <a:spcBef>
                <a:spcPct val="20000"/>
              </a:spcBef>
              <a:buFont typeface="Calibri" panose="020F0502020204030204" pitchFamily="34" charset="0"/>
              <a:buAutoNum type="arabicPeriod"/>
            </a:pPr>
            <a:r>
              <a:rPr lang="uk-UA" altLang="en-US" sz="1900" dirty="0">
                <a:solidFill>
                  <a:srgbClr val="000000"/>
                </a:solidFill>
                <a:cs typeface="Arial" panose="020B0604020202020204" pitchFamily="34" charset="0"/>
              </a:rPr>
              <a:t>Визначити домени білкової послідовності у всіх вірусних і людських білках. Оцінити домени людини, ймовірно, опосередковують взаємодію з кожним вірусним білком.</a:t>
            </a:r>
            <a:endParaRPr lang="en-US" altLang="en-US" sz="1900" dirty="0">
              <a:solidFill>
                <a:srgbClr val="000000"/>
              </a:solidFill>
              <a:cs typeface="Arial" panose="020B0604020202020204" pitchFamily="34" charset="0"/>
            </a:endParaRPr>
          </a:p>
          <a:p>
            <a:pPr algn="just" eaLnBrk="1" hangingPunct="1">
              <a:spcBef>
                <a:spcPct val="20000"/>
              </a:spcBef>
              <a:buFont typeface="Calibri" panose="020F0502020204030204" pitchFamily="34" charset="0"/>
              <a:buAutoNum type="arabicPeriod"/>
            </a:pPr>
            <a:r>
              <a:rPr lang="uk-UA" sz="1900" dirty="0"/>
              <a:t>Застосувати інструменти імовірнісного пошуку мотивів до мережі взаємодій білків людини та вірусів, щоб визначити короткі лінійні мотиви</a:t>
            </a:r>
            <a:r>
              <a:rPr lang="uk-UA" sz="1900" i="1" dirty="0"/>
              <a:t> </a:t>
            </a:r>
            <a:r>
              <a:rPr lang="uk-UA" sz="1900" i="1" dirty="0" err="1"/>
              <a:t>de</a:t>
            </a:r>
            <a:r>
              <a:rPr lang="uk-UA" sz="1900" i="1" dirty="0"/>
              <a:t> </a:t>
            </a:r>
            <a:r>
              <a:rPr lang="uk-UA" sz="1900" i="1" dirty="0" err="1"/>
              <a:t>novo</a:t>
            </a:r>
            <a:r>
              <a:rPr lang="uk-UA" sz="1900" dirty="0"/>
              <a:t>. Використати послідовності вірусних білків, щоб підвищити чутливість пошуку.</a:t>
            </a:r>
            <a:r>
              <a:rPr lang="en-GB" sz="1900" dirty="0">
                <a:effectLst/>
              </a:rPr>
              <a:t> </a:t>
            </a:r>
            <a:endParaRPr lang="uk-UA" altLang="en-US" sz="1900" dirty="0">
              <a:solidFill>
                <a:srgbClr val="000000"/>
              </a:solidFill>
              <a:cs typeface="Arial" panose="020B0604020202020204" pitchFamily="34" charset="0"/>
            </a:endParaRPr>
          </a:p>
          <a:p>
            <a:pPr algn="just" eaLnBrk="1" hangingPunct="1">
              <a:spcBef>
                <a:spcPct val="20000"/>
              </a:spcBef>
              <a:buFont typeface="Calibri" panose="020F0502020204030204" pitchFamily="34" charset="0"/>
              <a:buAutoNum type="arabicPeriod"/>
            </a:pPr>
            <a:r>
              <a:rPr lang="uk-UA" altLang="en-US" sz="1900" dirty="0">
                <a:solidFill>
                  <a:srgbClr val="000000"/>
                </a:solidFill>
                <a:cs typeface="Arial" panose="020B0604020202020204" pitchFamily="34" charset="0"/>
              </a:rPr>
              <a:t>Оцінити наш метод пошуку мотивів за допомогою еталонного набору даних відомих вірусних мотивів.</a:t>
            </a:r>
          </a:p>
          <a:p>
            <a:pPr algn="just" eaLnBrk="1" hangingPunct="1">
              <a:spcBef>
                <a:spcPct val="20000"/>
              </a:spcBef>
              <a:buFont typeface="Calibri" panose="020F0502020204030204" pitchFamily="34" charset="0"/>
              <a:buAutoNum type="arabicPeriod"/>
            </a:pPr>
            <a:r>
              <a:rPr lang="uk-UA" altLang="en-US" sz="1900" dirty="0">
                <a:solidFill>
                  <a:srgbClr val="000000"/>
                </a:solidFill>
                <a:cs typeface="Arial" panose="020B0604020202020204" pitchFamily="34" charset="0"/>
              </a:rPr>
              <a:t>Реалізувати цей метод пошуку мотиву в статистичній мові програмування </a:t>
            </a:r>
            <a:r>
              <a:rPr lang="en-GB" altLang="en-US" sz="1900" dirty="0">
                <a:solidFill>
                  <a:srgbClr val="000000"/>
                </a:solidFill>
                <a:cs typeface="Arial" panose="020B0604020202020204" pitchFamily="34" charset="0"/>
              </a:rPr>
              <a:t>R, </a:t>
            </a:r>
            <a:r>
              <a:rPr lang="uk-UA" altLang="en-US" sz="1900" dirty="0">
                <a:solidFill>
                  <a:srgbClr val="000000"/>
                </a:solidFill>
                <a:cs typeface="Arial" panose="020B0604020202020204" pitchFamily="34" charset="0"/>
              </a:rPr>
              <a:t>за допомогою інструментів командного рядка і високопродуктивного обчислювального кластера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Овал 6">
            <a:extLst>
              <a:ext uri="{FF2B5EF4-FFF2-40B4-BE49-F238E27FC236}">
                <a16:creationId xmlns:a16="http://schemas.microsoft.com/office/drawing/2014/main" id="{2E99C291-A99E-C742-BDB4-B804EF544897}"/>
              </a:ext>
            </a:extLst>
          </p:cNvPr>
          <p:cNvSpPr/>
          <p:nvPr/>
        </p:nvSpPr>
        <p:spPr>
          <a:xfrm>
            <a:off x="8710613" y="6381750"/>
            <a:ext cx="433387" cy="476250"/>
          </a:xfrm>
          <a:prstGeom prst="ellipse">
            <a:avLst/>
          </a:prstGeom>
          <a:no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uk-UA" sz="2400" dirty="0">
                <a:solidFill>
                  <a:schemeClr val="tx1"/>
                </a:solidFill>
                <a:latin typeface="Arial" panose="020B0604020202020204" pitchFamily="34" charset="0"/>
                <a:cs typeface="Arial" pitchFamily="34" charset="0"/>
              </a:rPr>
              <a:t>4</a:t>
            </a:r>
          </a:p>
        </p:txBody>
      </p:sp>
      <p:sp>
        <p:nvSpPr>
          <p:cNvPr id="8198" name="Прямоугольник 14">
            <a:extLst>
              <a:ext uri="{FF2B5EF4-FFF2-40B4-BE49-F238E27FC236}">
                <a16:creationId xmlns:a16="http://schemas.microsoft.com/office/drawing/2014/main" id="{73956289-6026-2C41-A22F-7DF5DAF43E78}"/>
              </a:ext>
            </a:extLst>
          </p:cNvPr>
          <p:cNvSpPr>
            <a:spLocks noChangeArrowheads="1"/>
          </p:cNvSpPr>
          <p:nvPr/>
        </p:nvSpPr>
        <p:spPr bwMode="auto">
          <a:xfrm>
            <a:off x="0" y="71438"/>
            <a:ext cx="9144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uk-UA" altLang="en-US" sz="2400" b="1" dirty="0">
                <a:solidFill>
                  <a:srgbClr val="000099"/>
                </a:solidFill>
                <a:cs typeface="Arial" panose="020B0604020202020204" pitchFamily="34" charset="0"/>
              </a:rPr>
              <a:t>Схема експерименту</a:t>
            </a:r>
            <a:endParaRPr lang="ru-RU" altLang="en-US" sz="2400" b="1" i="1" dirty="0">
              <a:solidFill>
                <a:srgbClr val="000099"/>
              </a:solidFill>
              <a:cs typeface="Arial" panose="020B0604020202020204" pitchFamily="34" charset="0"/>
            </a:endParaRPr>
          </a:p>
        </p:txBody>
      </p:sp>
      <p:grpSp>
        <p:nvGrpSpPr>
          <p:cNvPr id="22" name="Group 21">
            <a:extLst>
              <a:ext uri="{FF2B5EF4-FFF2-40B4-BE49-F238E27FC236}">
                <a16:creationId xmlns:a16="http://schemas.microsoft.com/office/drawing/2014/main" id="{802F2E12-CC3B-FF4B-ADBD-696B868FB87B}"/>
              </a:ext>
            </a:extLst>
          </p:cNvPr>
          <p:cNvGrpSpPr>
            <a:grpSpLocks noChangeAspect="1"/>
          </p:cNvGrpSpPr>
          <p:nvPr/>
        </p:nvGrpSpPr>
        <p:grpSpPr>
          <a:xfrm>
            <a:off x="3950672" y="850737"/>
            <a:ext cx="4221728" cy="701551"/>
            <a:chOff x="5285854" y="8132228"/>
            <a:chExt cx="7298157" cy="1212780"/>
          </a:xfrm>
        </p:grpSpPr>
        <p:grpSp>
          <p:nvGrpSpPr>
            <p:cNvPr id="23" name="Group 22">
              <a:extLst>
                <a:ext uri="{FF2B5EF4-FFF2-40B4-BE49-F238E27FC236}">
                  <a16:creationId xmlns:a16="http://schemas.microsoft.com/office/drawing/2014/main" id="{9C9AEEFF-B5C8-C745-91EA-ED8EC22E9F28}"/>
                </a:ext>
              </a:extLst>
            </p:cNvPr>
            <p:cNvGrpSpPr/>
            <p:nvPr/>
          </p:nvGrpSpPr>
          <p:grpSpPr>
            <a:xfrm>
              <a:off x="6254617" y="8132228"/>
              <a:ext cx="6329394" cy="1212780"/>
              <a:chOff x="10214798" y="7613760"/>
              <a:chExt cx="6329394" cy="1212780"/>
            </a:xfrm>
          </p:grpSpPr>
          <p:sp>
            <p:nvSpPr>
              <p:cNvPr id="28" name="TextBox 27">
                <a:extLst>
                  <a:ext uri="{FF2B5EF4-FFF2-40B4-BE49-F238E27FC236}">
                    <a16:creationId xmlns:a16="http://schemas.microsoft.com/office/drawing/2014/main" id="{5F0A2865-CD62-EA45-AECD-1CFF43855E7E}"/>
                  </a:ext>
                </a:extLst>
              </p:cNvPr>
              <p:cNvSpPr txBox="1"/>
              <p:nvPr/>
            </p:nvSpPr>
            <p:spPr>
              <a:xfrm>
                <a:off x="10214798" y="7694342"/>
                <a:ext cx="3946753" cy="1117320"/>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Отримати дані про </a:t>
                </a:r>
              </a:p>
              <a:p>
                <a:pPr marL="571500" marR="0" lvl="0" indent="-571500" defTabSz="914400" eaLnBrk="1" fontAlgn="auto" latinLnBrk="0" hangingPunct="1">
                  <a:lnSpc>
                    <a:spcPct val="100000"/>
                  </a:lnSpc>
                  <a:spcBef>
                    <a:spcPts val="0"/>
                  </a:spcBef>
                  <a:spcAft>
                    <a:spcPts val="0"/>
                  </a:spcAft>
                  <a:buClrTx/>
                  <a:buSzTx/>
                  <a:buFontTx/>
                  <a:buNone/>
                  <a:tabLst/>
                  <a:defRPr/>
                </a:pPr>
                <a:r>
                  <a:rPr lang="uk-UA" kern="0" dirty="0">
                    <a:solidFill>
                      <a:prstClr val="black"/>
                    </a:solidFill>
                    <a:ea typeface="Helvetica Neue" charset="0"/>
                    <a:cs typeface="Arial" panose="020B0604020202020204" pitchFamily="34" charset="0"/>
                  </a:rPr>
                  <a:t>взаємодії протеїнів</a:t>
                </a:r>
                <a:endParaRPr kumimoji="0" lang="en-US" b="0" i="0" u="none" strike="noStrike" kern="0" cap="none" spc="0" normalizeH="0" baseline="0" noProof="0" dirty="0">
                  <a:ln>
                    <a:noFill/>
                  </a:ln>
                  <a:solidFill>
                    <a:prstClr val="black"/>
                  </a:solidFill>
                  <a:effectLst/>
                  <a:uLnTx/>
                  <a:uFillTx/>
                  <a:ea typeface="Helvetica Neue" charset="0"/>
                  <a:cs typeface="Arial" panose="020B0604020202020204" pitchFamily="34" charset="0"/>
                </a:endParaRPr>
              </a:p>
            </p:txBody>
          </p:sp>
          <p:pic>
            <p:nvPicPr>
              <p:cNvPr id="29" name="Content Placeholder 128">
                <a:extLst>
                  <a:ext uri="{FF2B5EF4-FFF2-40B4-BE49-F238E27FC236}">
                    <a16:creationId xmlns:a16="http://schemas.microsoft.com/office/drawing/2014/main" id="{A64ED174-2F89-C64E-AFF3-BFFA16A1170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07432" y="7613760"/>
                <a:ext cx="2336760" cy="1212780"/>
              </a:xfrm>
              <a:prstGeom prst="rect">
                <a:avLst/>
              </a:prstGeom>
            </p:spPr>
          </p:pic>
        </p:grpSp>
        <p:sp>
          <p:nvSpPr>
            <p:cNvPr id="26" name="Oval 25">
              <a:extLst>
                <a:ext uri="{FF2B5EF4-FFF2-40B4-BE49-F238E27FC236}">
                  <a16:creationId xmlns:a16="http://schemas.microsoft.com/office/drawing/2014/main" id="{459CA02B-29C0-3F4D-B3E5-8F5C419B793A}"/>
                </a:ext>
              </a:extLst>
            </p:cNvPr>
            <p:cNvSpPr/>
            <p:nvPr/>
          </p:nvSpPr>
          <p:spPr>
            <a:xfrm>
              <a:off x="5285854" y="8235917"/>
              <a:ext cx="903600" cy="903599"/>
            </a:xfrm>
            <a:prstGeom prst="ellipse">
              <a:avLst/>
            </a:prstGeom>
            <a:solidFill>
              <a:srgbClr val="F79646"/>
            </a:solidFill>
            <a:ln w="25400" cap="flat" cmpd="sng" algn="ctr">
              <a:solidFill>
                <a:srgbClr val="F7964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2600" b="0" i="0" u="none" strike="noStrike" kern="0" cap="none" spc="0" normalizeH="0" baseline="0" noProof="0" dirty="0">
                  <a:ln>
                    <a:noFill/>
                  </a:ln>
                  <a:solidFill>
                    <a:prstClr val="white"/>
                  </a:solidFill>
                  <a:effectLst/>
                  <a:uLnTx/>
                  <a:uFillTx/>
                  <a:ea typeface=""/>
                  <a:cs typeface="Arial" panose="020B0604020202020204" pitchFamily="34" charset="0"/>
                </a:rPr>
                <a:t>1</a:t>
              </a:r>
            </a:p>
          </p:txBody>
        </p:sp>
      </p:grpSp>
      <p:grpSp>
        <p:nvGrpSpPr>
          <p:cNvPr id="31" name="Group 30">
            <a:extLst>
              <a:ext uri="{FF2B5EF4-FFF2-40B4-BE49-F238E27FC236}">
                <a16:creationId xmlns:a16="http://schemas.microsoft.com/office/drawing/2014/main" id="{6D787804-4B26-4542-A8D9-A52AB0315342}"/>
              </a:ext>
            </a:extLst>
          </p:cNvPr>
          <p:cNvGrpSpPr>
            <a:grpSpLocks noChangeAspect="1"/>
          </p:cNvGrpSpPr>
          <p:nvPr/>
        </p:nvGrpSpPr>
        <p:grpSpPr>
          <a:xfrm>
            <a:off x="5427133" y="1628800"/>
            <a:ext cx="3465347" cy="1548496"/>
            <a:chOff x="6343042" y="10721624"/>
            <a:chExt cx="5525342" cy="2469007"/>
          </a:xfrm>
        </p:grpSpPr>
        <p:grpSp>
          <p:nvGrpSpPr>
            <p:cNvPr id="39" name="Group 38">
              <a:extLst>
                <a:ext uri="{FF2B5EF4-FFF2-40B4-BE49-F238E27FC236}">
                  <a16:creationId xmlns:a16="http://schemas.microsoft.com/office/drawing/2014/main" id="{4BE85367-7E1D-FE4D-99C0-B9E66836E06A}"/>
                </a:ext>
              </a:extLst>
            </p:cNvPr>
            <p:cNvGrpSpPr/>
            <p:nvPr/>
          </p:nvGrpSpPr>
          <p:grpSpPr>
            <a:xfrm>
              <a:off x="7336799" y="10721624"/>
              <a:ext cx="4531585" cy="2469007"/>
              <a:chOff x="1268809" y="12736559"/>
              <a:chExt cx="4531585" cy="2469007"/>
            </a:xfrm>
          </p:grpSpPr>
          <p:sp>
            <p:nvSpPr>
              <p:cNvPr id="41" name="TextBox 40">
                <a:extLst>
                  <a:ext uri="{FF2B5EF4-FFF2-40B4-BE49-F238E27FC236}">
                    <a16:creationId xmlns:a16="http://schemas.microsoft.com/office/drawing/2014/main" id="{FD363A06-7F88-1240-84AE-3DEA10B1921E}"/>
                  </a:ext>
                </a:extLst>
              </p:cNvPr>
              <p:cNvSpPr txBox="1"/>
              <p:nvPr/>
            </p:nvSpPr>
            <p:spPr>
              <a:xfrm>
                <a:off x="1268809" y="13733358"/>
                <a:ext cx="4531585" cy="1472208"/>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lang="uk-UA" kern="0" dirty="0">
                    <a:solidFill>
                      <a:prstClr val="black"/>
                    </a:solidFill>
                    <a:ea typeface="Helvetica Neue" charset="0"/>
                    <a:cs typeface="Arial" panose="020B0604020202020204" pitchFamily="34" charset="0"/>
                  </a:rPr>
                  <a:t>Застосувати                 </a:t>
                </a:r>
              </a:p>
              <a:p>
                <a:pPr marL="571500" marR="0" lvl="0" indent="-571500" defTabSz="914400" eaLnBrk="1" fontAlgn="auto" latinLnBrk="0" hangingPunct="1">
                  <a:lnSpc>
                    <a:spcPct val="100000"/>
                  </a:lnSpc>
                  <a:spcBef>
                    <a:spcPts val="0"/>
                  </a:spcBef>
                  <a:spcAft>
                    <a:spcPts val="0"/>
                  </a:spcAft>
                  <a:buClrTx/>
                  <a:buSzTx/>
                  <a:buFontTx/>
                  <a:buNone/>
                  <a:tabLst/>
                  <a:defRPr/>
                </a:pPr>
                <a:r>
                  <a:rPr lang="uk-UA" kern="0" dirty="0">
                    <a:solidFill>
                      <a:prstClr val="black"/>
                    </a:solidFill>
                    <a:ea typeface="Helvetica Neue" charset="0"/>
                    <a:cs typeface="Arial" panose="020B0604020202020204" pitchFamily="34" charset="0"/>
                  </a:rPr>
                  <a:t>щоб </a:t>
                </a: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знайти домени</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у білка</a:t>
                </a:r>
                <a:r>
                  <a:rPr lang="uk-UA" kern="0" dirty="0" err="1">
                    <a:solidFill>
                      <a:prstClr val="black"/>
                    </a:solidFill>
                    <a:ea typeface="Helvetica Neue" charset="0"/>
                    <a:cs typeface="Arial" panose="020B0604020202020204" pitchFamily="34" charset="0"/>
                  </a:rPr>
                  <a:t>х</a:t>
                </a:r>
                <a:r>
                  <a:rPr lang="uk-UA" kern="0" dirty="0">
                    <a:solidFill>
                      <a:prstClr val="black"/>
                    </a:solidFill>
                    <a:ea typeface="Helvetica Neue" charset="0"/>
                    <a:cs typeface="Arial" panose="020B0604020202020204" pitchFamily="34" charset="0"/>
                  </a:rPr>
                  <a:t> людини</a:t>
                </a:r>
                <a:endParaRPr kumimoji="0" lang="en-US" b="0" i="0" u="none" strike="noStrike" kern="0" cap="none" spc="0" normalizeH="0" baseline="0" noProof="0" dirty="0">
                  <a:ln>
                    <a:noFill/>
                  </a:ln>
                  <a:solidFill>
                    <a:prstClr val="black"/>
                  </a:solidFill>
                  <a:effectLst/>
                  <a:uLnTx/>
                  <a:uFillTx/>
                  <a:ea typeface="Helvetica Neue" charset="0"/>
                  <a:cs typeface="Arial" panose="020B0604020202020204" pitchFamily="34" charset="0"/>
                </a:endParaRPr>
              </a:p>
            </p:txBody>
          </p:sp>
          <p:pic>
            <p:nvPicPr>
              <p:cNvPr id="42" name="Picture 41">
                <a:extLst>
                  <a:ext uri="{FF2B5EF4-FFF2-40B4-BE49-F238E27FC236}">
                    <a16:creationId xmlns:a16="http://schemas.microsoft.com/office/drawing/2014/main" id="{DBEFEDB3-1C97-724C-BB5B-7D7DCE92788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38563" y="12736559"/>
                <a:ext cx="1892555" cy="1441947"/>
              </a:xfrm>
              <a:prstGeom prst="rect">
                <a:avLst/>
              </a:prstGeom>
            </p:spPr>
          </p:pic>
        </p:grpSp>
        <p:sp>
          <p:nvSpPr>
            <p:cNvPr id="40" name="Oval 39">
              <a:extLst>
                <a:ext uri="{FF2B5EF4-FFF2-40B4-BE49-F238E27FC236}">
                  <a16:creationId xmlns:a16="http://schemas.microsoft.com/office/drawing/2014/main" id="{8B773C28-7F1A-B24B-BB18-C59CC3778A93}"/>
                </a:ext>
              </a:extLst>
            </p:cNvPr>
            <p:cNvSpPr/>
            <p:nvPr/>
          </p:nvSpPr>
          <p:spPr>
            <a:xfrm>
              <a:off x="6343042" y="11711772"/>
              <a:ext cx="903599" cy="903599"/>
            </a:xfrm>
            <a:prstGeom prst="ellipse">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2600" b="0" i="0" u="none" strike="noStrike" kern="0" cap="none" spc="0" normalizeH="0" baseline="0" noProof="0" dirty="0">
                  <a:ln>
                    <a:noFill/>
                  </a:ln>
                  <a:solidFill>
                    <a:prstClr val="white"/>
                  </a:solidFill>
                  <a:effectLst/>
                  <a:uLnTx/>
                  <a:uFillTx/>
                  <a:ea typeface=""/>
                  <a:cs typeface="Arial" panose="020B0604020202020204" pitchFamily="34" charset="0"/>
                </a:rPr>
                <a:t>2</a:t>
              </a:r>
            </a:p>
          </p:txBody>
        </p:sp>
      </p:grpSp>
      <p:grpSp>
        <p:nvGrpSpPr>
          <p:cNvPr id="57" name="Group 56">
            <a:extLst>
              <a:ext uri="{FF2B5EF4-FFF2-40B4-BE49-F238E27FC236}">
                <a16:creationId xmlns:a16="http://schemas.microsoft.com/office/drawing/2014/main" id="{50B4388A-5E4E-6B49-A48B-5A568C9E98AF}"/>
              </a:ext>
            </a:extLst>
          </p:cNvPr>
          <p:cNvGrpSpPr>
            <a:grpSpLocks noChangeAspect="1"/>
          </p:cNvGrpSpPr>
          <p:nvPr/>
        </p:nvGrpSpPr>
        <p:grpSpPr>
          <a:xfrm>
            <a:off x="138928" y="411108"/>
            <a:ext cx="3352952" cy="2190818"/>
            <a:chOff x="1989973" y="9053117"/>
            <a:chExt cx="6474763" cy="4230609"/>
          </a:xfrm>
        </p:grpSpPr>
        <p:pic>
          <p:nvPicPr>
            <p:cNvPr id="58" name="Picture 57">
              <a:extLst>
                <a:ext uri="{FF2B5EF4-FFF2-40B4-BE49-F238E27FC236}">
                  <a16:creationId xmlns:a16="http://schemas.microsoft.com/office/drawing/2014/main" id="{1380E694-0EE7-804D-BF53-EC61FF13C69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89973" y="9053117"/>
              <a:ext cx="4339821" cy="2702922"/>
            </a:xfrm>
            <a:prstGeom prst="rect">
              <a:avLst/>
            </a:prstGeom>
          </p:spPr>
        </p:pic>
        <p:sp>
          <p:nvSpPr>
            <p:cNvPr id="59" name="TextBox 58">
              <a:extLst>
                <a:ext uri="{FF2B5EF4-FFF2-40B4-BE49-F238E27FC236}">
                  <a16:creationId xmlns:a16="http://schemas.microsoft.com/office/drawing/2014/main" id="{CCB294F5-238F-4444-8FC1-1AAB8BEC7CC4}"/>
                </a:ext>
              </a:extLst>
            </p:cNvPr>
            <p:cNvSpPr txBox="1"/>
            <p:nvPr/>
          </p:nvSpPr>
          <p:spPr>
            <a:xfrm>
              <a:off x="5446872" y="9387767"/>
              <a:ext cx="3017864" cy="1248107"/>
            </a:xfrm>
            <a:prstGeom prst="rect">
              <a:avLst/>
            </a:prstGeom>
            <a:solidFill>
              <a:srgbClr val="008CB5">
                <a:alpha val="7843"/>
              </a:srgbClr>
            </a:solidFill>
          </p:spPr>
          <p:txBody>
            <a:bodyPr wrap="square" rtlCol="0">
              <a:spAutoFit/>
            </a:bodyPr>
            <a:lstStyle/>
            <a:p>
              <a:pPr marL="571500" indent="-571500" fontAlgn="auto">
                <a:spcBef>
                  <a:spcPts val="0"/>
                </a:spcBef>
                <a:spcAft>
                  <a:spcPts val="0"/>
                </a:spcAft>
                <a:defRPr/>
              </a:pP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Глобулярні домени</a:t>
              </a:r>
              <a:endParaRPr kumimoji="0" lang="en-US" b="0" i="0" u="none" strike="noStrike" kern="0" cap="none" spc="0" normalizeH="0" baseline="0" noProof="0" dirty="0">
                <a:ln>
                  <a:noFill/>
                </a:ln>
                <a:solidFill>
                  <a:prstClr val="black"/>
                </a:solidFill>
                <a:effectLst/>
                <a:uLnTx/>
                <a:uFillTx/>
                <a:ea typeface="Helvetica Neue" charset="0"/>
                <a:cs typeface="Arial" panose="020B0604020202020204" pitchFamily="34" charset="0"/>
              </a:endParaRPr>
            </a:p>
          </p:txBody>
        </p:sp>
        <p:sp>
          <p:nvSpPr>
            <p:cNvPr id="60" name="TextBox 59">
              <a:extLst>
                <a:ext uri="{FF2B5EF4-FFF2-40B4-BE49-F238E27FC236}">
                  <a16:creationId xmlns:a16="http://schemas.microsoft.com/office/drawing/2014/main" id="{EB01462C-C272-6B43-8A4C-FFB38EAB850A}"/>
                </a:ext>
              </a:extLst>
            </p:cNvPr>
            <p:cNvSpPr txBox="1"/>
            <p:nvPr/>
          </p:nvSpPr>
          <p:spPr>
            <a:xfrm>
              <a:off x="2159936" y="12035620"/>
              <a:ext cx="2133242" cy="1248106"/>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Лін</a:t>
              </a:r>
              <a:r>
                <a:rPr lang="uk-UA" kern="0" dirty="0" err="1">
                  <a:solidFill>
                    <a:prstClr val="black"/>
                  </a:solidFill>
                  <a:ea typeface="Helvetica Neue" charset="0"/>
                  <a:cs typeface="Arial" panose="020B0604020202020204" pitchFamily="34" charset="0"/>
                </a:rPr>
                <a:t>ійний</a:t>
              </a:r>
              <a:endParaRPr lang="uk-UA" kern="0" dirty="0">
                <a:solidFill>
                  <a:prstClr val="black"/>
                </a:solidFill>
                <a:ea typeface="Helvetica Neue" charset="0"/>
                <a:cs typeface="Arial" panose="020B0604020202020204" pitchFamily="34" charset="0"/>
              </a:endParaRPr>
            </a:p>
            <a:p>
              <a:pPr marL="571500" marR="0" lvl="0" indent="-571500" defTabSz="914400" eaLnBrk="1" fontAlgn="auto" latinLnBrk="0" hangingPunct="1">
                <a:lnSpc>
                  <a:spcPct val="100000"/>
                </a:lnSpc>
                <a:spcBef>
                  <a:spcPts val="0"/>
                </a:spcBef>
                <a:spcAft>
                  <a:spcPts val="0"/>
                </a:spcAft>
                <a:buClrTx/>
                <a:buSzTx/>
                <a:buFontTx/>
                <a:buNone/>
                <a:tabLst/>
                <a:defRPr/>
              </a:pPr>
              <a:r>
                <a:rPr lang="uk-UA" kern="0" dirty="0">
                  <a:solidFill>
                    <a:prstClr val="black"/>
                  </a:solidFill>
                  <a:ea typeface="Helvetica Neue" charset="0"/>
                  <a:cs typeface="Arial" panose="020B0604020202020204" pitchFamily="34" charset="0"/>
                </a:rPr>
                <a:t>мотив</a:t>
              </a:r>
              <a:endParaRPr kumimoji="0" lang="en-US" b="0" i="0" u="none" strike="noStrike" kern="0" cap="none" spc="0" normalizeH="0" baseline="0" noProof="0" dirty="0">
                <a:ln>
                  <a:noFill/>
                </a:ln>
                <a:solidFill>
                  <a:prstClr val="black"/>
                </a:solidFill>
                <a:effectLst/>
                <a:uLnTx/>
                <a:uFillTx/>
                <a:ea typeface="Helvetica Neue" charset="0"/>
                <a:cs typeface="Arial" panose="020B0604020202020204" pitchFamily="34" charset="0"/>
              </a:endParaRPr>
            </a:p>
          </p:txBody>
        </p:sp>
        <p:cxnSp>
          <p:nvCxnSpPr>
            <p:cNvPr id="61" name="Straight Arrow Connector 60">
              <a:extLst>
                <a:ext uri="{FF2B5EF4-FFF2-40B4-BE49-F238E27FC236}">
                  <a16:creationId xmlns:a16="http://schemas.microsoft.com/office/drawing/2014/main" id="{A8B55F81-E066-8741-8DBA-0C2D88CE7263}"/>
                </a:ext>
              </a:extLst>
            </p:cNvPr>
            <p:cNvCxnSpPr>
              <a:cxnSpLocks/>
            </p:cNvCxnSpPr>
            <p:nvPr/>
          </p:nvCxnSpPr>
          <p:spPr>
            <a:xfrm flipV="1">
              <a:off x="3319811" y="11447808"/>
              <a:ext cx="1143089" cy="587812"/>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cxnSp>
          <p:nvCxnSpPr>
            <p:cNvPr id="62" name="Straight Arrow Connector 61">
              <a:extLst>
                <a:ext uri="{FF2B5EF4-FFF2-40B4-BE49-F238E27FC236}">
                  <a16:creationId xmlns:a16="http://schemas.microsoft.com/office/drawing/2014/main" id="{8983E1C3-1977-0E4D-BE9A-5B9DF974459E}"/>
                </a:ext>
              </a:extLst>
            </p:cNvPr>
            <p:cNvCxnSpPr>
              <a:cxnSpLocks/>
            </p:cNvCxnSpPr>
            <p:nvPr/>
          </p:nvCxnSpPr>
          <p:spPr>
            <a:xfrm flipH="1">
              <a:off x="5010871" y="10228197"/>
              <a:ext cx="1035979" cy="479715"/>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cxnSp>
          <p:nvCxnSpPr>
            <p:cNvPr id="63" name="Straight Arrow Connector 62">
              <a:extLst>
                <a:ext uri="{FF2B5EF4-FFF2-40B4-BE49-F238E27FC236}">
                  <a16:creationId xmlns:a16="http://schemas.microsoft.com/office/drawing/2014/main" id="{DCD4A17C-A3E3-C04B-834E-1EE40134D503}"/>
                </a:ext>
              </a:extLst>
            </p:cNvPr>
            <p:cNvCxnSpPr>
              <a:cxnSpLocks/>
            </p:cNvCxnSpPr>
            <p:nvPr/>
          </p:nvCxnSpPr>
          <p:spPr>
            <a:xfrm flipH="1">
              <a:off x="5881164" y="10228197"/>
              <a:ext cx="716909" cy="623133"/>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grpSp>
      <p:grpSp>
        <p:nvGrpSpPr>
          <p:cNvPr id="10" name="Group 9">
            <a:extLst>
              <a:ext uri="{FF2B5EF4-FFF2-40B4-BE49-F238E27FC236}">
                <a16:creationId xmlns:a16="http://schemas.microsoft.com/office/drawing/2014/main" id="{98D1B735-9EC6-6B42-BDF4-E48351A039D3}"/>
              </a:ext>
            </a:extLst>
          </p:cNvPr>
          <p:cNvGrpSpPr/>
          <p:nvPr/>
        </p:nvGrpSpPr>
        <p:grpSpPr>
          <a:xfrm>
            <a:off x="107504" y="1700808"/>
            <a:ext cx="4996855" cy="3216801"/>
            <a:chOff x="220138" y="1850846"/>
            <a:chExt cx="4996855" cy="3216801"/>
          </a:xfrm>
        </p:grpSpPr>
        <p:grpSp>
          <p:nvGrpSpPr>
            <p:cNvPr id="46" name="Group 45">
              <a:extLst>
                <a:ext uri="{FF2B5EF4-FFF2-40B4-BE49-F238E27FC236}">
                  <a16:creationId xmlns:a16="http://schemas.microsoft.com/office/drawing/2014/main" id="{C0BC682E-1B36-3345-9394-BB2F5FBC28EC}"/>
                </a:ext>
              </a:extLst>
            </p:cNvPr>
            <p:cNvGrpSpPr/>
            <p:nvPr/>
          </p:nvGrpSpPr>
          <p:grpSpPr>
            <a:xfrm>
              <a:off x="220138" y="3106120"/>
              <a:ext cx="2891533" cy="1754326"/>
              <a:chOff x="7781496" y="11546054"/>
              <a:chExt cx="5166191" cy="3134387"/>
            </a:xfrm>
          </p:grpSpPr>
          <p:sp>
            <p:nvSpPr>
              <p:cNvPr id="47" name="TextBox 46">
                <a:extLst>
                  <a:ext uri="{FF2B5EF4-FFF2-40B4-BE49-F238E27FC236}">
                    <a16:creationId xmlns:a16="http://schemas.microsoft.com/office/drawing/2014/main" id="{CC85EEC6-9A84-4A41-A892-6ED4CA39BE8F}"/>
                  </a:ext>
                </a:extLst>
              </p:cNvPr>
              <p:cNvSpPr txBox="1"/>
              <p:nvPr/>
            </p:nvSpPr>
            <p:spPr>
              <a:xfrm>
                <a:off x="8777930" y="11546054"/>
                <a:ext cx="4169757" cy="3134387"/>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Передбачити</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домени що,</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ймовірно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опосередковують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взаємодію з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вірусним білком</a:t>
                </a:r>
                <a:endParaRPr kumimoji="0" lang="en-US" b="0" i="0" u="none" strike="noStrike" kern="0" cap="none" spc="0" normalizeH="0" noProof="0" dirty="0">
                  <a:ln>
                    <a:noFill/>
                  </a:ln>
                  <a:solidFill>
                    <a:prstClr val="black"/>
                  </a:solidFill>
                  <a:effectLst/>
                  <a:uLnTx/>
                  <a:uFillTx/>
                  <a:ea typeface="Helvetica Neue" charset="0"/>
                  <a:cs typeface="Arial" panose="020B0604020202020204" pitchFamily="34" charset="0"/>
                </a:endParaRPr>
              </a:p>
            </p:txBody>
          </p:sp>
          <p:sp>
            <p:nvSpPr>
              <p:cNvPr id="48" name="Oval 47">
                <a:extLst>
                  <a:ext uri="{FF2B5EF4-FFF2-40B4-BE49-F238E27FC236}">
                    <a16:creationId xmlns:a16="http://schemas.microsoft.com/office/drawing/2014/main" id="{704E17EC-FDA5-AC42-AE2D-EAA8C83C7AB5}"/>
                  </a:ext>
                </a:extLst>
              </p:cNvPr>
              <p:cNvSpPr/>
              <p:nvPr/>
            </p:nvSpPr>
            <p:spPr>
              <a:xfrm>
                <a:off x="7781496" y="11822521"/>
                <a:ext cx="903599" cy="903599"/>
              </a:xfrm>
              <a:prstGeom prst="ellipse">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2600" b="0" i="0" u="none" strike="noStrike" kern="0" cap="none" spc="0" normalizeH="0" baseline="0" noProof="0" dirty="0">
                    <a:ln>
                      <a:noFill/>
                    </a:ln>
                    <a:solidFill>
                      <a:prstClr val="white"/>
                    </a:solidFill>
                    <a:effectLst/>
                    <a:uLnTx/>
                    <a:uFillTx/>
                    <a:ea typeface=""/>
                    <a:cs typeface="Arial" panose="020B0604020202020204" pitchFamily="34" charset="0"/>
                  </a:rPr>
                  <a:t>3</a:t>
                </a:r>
              </a:p>
            </p:txBody>
          </p:sp>
        </p:grpSp>
        <p:pic>
          <p:nvPicPr>
            <p:cNvPr id="6" name="Picture 5">
              <a:extLst>
                <a:ext uri="{FF2B5EF4-FFF2-40B4-BE49-F238E27FC236}">
                  <a16:creationId xmlns:a16="http://schemas.microsoft.com/office/drawing/2014/main" id="{C2D6161D-C318-CC46-96A2-D09F7D96A4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0930" y="1850846"/>
              <a:ext cx="2406063" cy="3216801"/>
            </a:xfrm>
            <a:prstGeom prst="rect">
              <a:avLst/>
            </a:prstGeom>
          </p:spPr>
        </p:pic>
      </p:grpSp>
      <p:grpSp>
        <p:nvGrpSpPr>
          <p:cNvPr id="12" name="Group 11">
            <a:extLst>
              <a:ext uri="{FF2B5EF4-FFF2-40B4-BE49-F238E27FC236}">
                <a16:creationId xmlns:a16="http://schemas.microsoft.com/office/drawing/2014/main" id="{ABF58980-482A-2645-93FE-70D72004AD0B}"/>
              </a:ext>
            </a:extLst>
          </p:cNvPr>
          <p:cNvGrpSpPr/>
          <p:nvPr/>
        </p:nvGrpSpPr>
        <p:grpSpPr>
          <a:xfrm>
            <a:off x="560087" y="5484852"/>
            <a:ext cx="8182017" cy="1200329"/>
            <a:chOff x="560087" y="5484852"/>
            <a:chExt cx="8182017" cy="1200329"/>
          </a:xfrm>
        </p:grpSpPr>
        <p:grpSp>
          <p:nvGrpSpPr>
            <p:cNvPr id="54" name="Group 53">
              <a:extLst>
                <a:ext uri="{FF2B5EF4-FFF2-40B4-BE49-F238E27FC236}">
                  <a16:creationId xmlns:a16="http://schemas.microsoft.com/office/drawing/2014/main" id="{6A61651F-6B04-534F-9F66-AED43CD92465}"/>
                </a:ext>
              </a:extLst>
            </p:cNvPr>
            <p:cNvGrpSpPr>
              <a:grpSpLocks noChangeAspect="1"/>
            </p:cNvGrpSpPr>
            <p:nvPr/>
          </p:nvGrpSpPr>
          <p:grpSpPr>
            <a:xfrm>
              <a:off x="560087" y="5484852"/>
              <a:ext cx="5053026" cy="1200329"/>
              <a:chOff x="2403385" y="16090030"/>
              <a:chExt cx="8635769" cy="2051400"/>
            </a:xfrm>
          </p:grpSpPr>
          <p:sp>
            <p:nvSpPr>
              <p:cNvPr id="55" name="TextBox 54">
                <a:extLst>
                  <a:ext uri="{FF2B5EF4-FFF2-40B4-BE49-F238E27FC236}">
                    <a16:creationId xmlns:a16="http://schemas.microsoft.com/office/drawing/2014/main" id="{67769BD7-3CCD-F54F-AEC3-02EA2E1DCBF9}"/>
                  </a:ext>
                </a:extLst>
              </p:cNvPr>
              <p:cNvSpPr txBox="1"/>
              <p:nvPr/>
            </p:nvSpPr>
            <p:spPr>
              <a:xfrm>
                <a:off x="3449654" y="16090030"/>
                <a:ext cx="7589500" cy="2051400"/>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lang="uk-UA" kern="0" dirty="0">
                    <a:solidFill>
                      <a:prstClr val="black"/>
                    </a:solidFill>
                    <a:ea typeface="Helvetica Neue" charset="0"/>
                    <a:cs typeface="Arial" panose="020B0604020202020204" pitchFamily="34" charset="0"/>
                  </a:rPr>
                  <a:t>Досліджуємо </a:t>
                </a: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мотиви визначені </a:t>
                </a:r>
                <a:r>
                  <a:rPr kumimoji="0" lang="en-US" b="0" i="0" u="none" strike="noStrike" kern="0" cap="none" spc="0" normalizeH="0" baseline="0" noProof="0" dirty="0">
                    <a:ln>
                      <a:noFill/>
                    </a:ln>
                    <a:solidFill>
                      <a:prstClr val="black"/>
                    </a:solidFill>
                    <a:effectLst/>
                    <a:uLnTx/>
                    <a:uFillTx/>
                    <a:ea typeface="Helvetica Neue" charset="0"/>
                    <a:cs typeface="Arial" panose="020B0604020202020204" pitchFamily="34" charset="0"/>
                  </a:rPr>
                  <a:t>d</a:t>
                </a:r>
                <a:r>
                  <a:rPr lang="en-US" kern="0" dirty="0">
                    <a:solidFill>
                      <a:prstClr val="black"/>
                    </a:solidFill>
                    <a:ea typeface="Helvetica Neue" charset="0"/>
                    <a:cs typeface="Arial" panose="020B0604020202020204" pitchFamily="34" charset="0"/>
                  </a:rPr>
                  <a:t>e-novo </a:t>
                </a:r>
                <a:endParaRPr lang="uk-UA" kern="0" dirty="0">
                  <a:solidFill>
                    <a:prstClr val="black"/>
                  </a:solidFill>
                  <a:ea typeface="Helvetica Neue" charset="0"/>
                  <a:cs typeface="Arial" panose="020B0604020202020204" pitchFamily="34" charset="0"/>
                </a:endParaRPr>
              </a:p>
              <a:p>
                <a:pPr marL="571500" marR="0" lvl="0" indent="-571500" defTabSz="914400" eaLnBrk="1" fontAlgn="auto" latinLnBrk="0" hangingPunct="1">
                  <a:lnSpc>
                    <a:spcPct val="100000"/>
                  </a:lnSpc>
                  <a:spcBef>
                    <a:spcPts val="0"/>
                  </a:spcBef>
                  <a:spcAft>
                    <a:spcPts val="0"/>
                  </a:spcAft>
                  <a:buClrTx/>
                  <a:buSzTx/>
                  <a:buFontTx/>
                  <a:buNone/>
                  <a:tabLst/>
                  <a:defRPr/>
                </a:pPr>
                <a:r>
                  <a:rPr lang="uk-UA" kern="0" dirty="0">
                    <a:solidFill>
                      <a:prstClr val="black"/>
                    </a:solidFill>
                    <a:ea typeface="Helvetica Neue" charset="0"/>
                    <a:cs typeface="Arial" panose="020B0604020202020204" pitchFamily="34" charset="0"/>
                  </a:rPr>
                  <a:t>та їх ймовірні домени розпізнання </a:t>
                </a:r>
              </a:p>
              <a:p>
                <a:pPr marL="571500" marR="0" lvl="0" indent="-571500" defTabSz="914400" eaLnBrk="1" fontAlgn="auto" latinLnBrk="0" hangingPunct="1">
                  <a:lnSpc>
                    <a:spcPct val="100000"/>
                  </a:lnSpc>
                  <a:spcBef>
                    <a:spcPts val="0"/>
                  </a:spcBef>
                  <a:spcAft>
                    <a:spcPts val="0"/>
                  </a:spcAft>
                  <a:buClrTx/>
                  <a:buSzTx/>
                  <a:buFontTx/>
                  <a:buNone/>
                  <a:tabLst/>
                  <a:defRPr/>
                </a:pPr>
                <a:r>
                  <a:rPr lang="uk-UA" kern="0" dirty="0">
                    <a:solidFill>
                      <a:prstClr val="black"/>
                    </a:solidFill>
                    <a:ea typeface="Helvetica Neue" charset="0"/>
                    <a:cs typeface="Arial" panose="020B0604020202020204" pitchFamily="34" charset="0"/>
                  </a:rPr>
                  <a:t>та порівнюємо еталонних </a:t>
                </a:r>
              </a:p>
              <a:p>
                <a:pPr marL="571500" marR="0" lvl="0" indent="-571500" defTabSz="914400" eaLnBrk="1" fontAlgn="auto" latinLnBrk="0" hangingPunct="1">
                  <a:lnSpc>
                    <a:spcPct val="100000"/>
                  </a:lnSpc>
                  <a:spcBef>
                    <a:spcPts val="0"/>
                  </a:spcBef>
                  <a:spcAft>
                    <a:spcPts val="0"/>
                  </a:spcAft>
                  <a:buClrTx/>
                  <a:buSzTx/>
                  <a:buFontTx/>
                  <a:buNone/>
                  <a:tabLst/>
                  <a:defRPr/>
                </a:pPr>
                <a:r>
                  <a:rPr lang="uk-UA" kern="0" dirty="0">
                    <a:solidFill>
                      <a:prstClr val="black"/>
                    </a:solidFill>
                    <a:ea typeface="Helvetica Neue" charset="0"/>
                    <a:cs typeface="Arial" panose="020B0604020202020204" pitchFamily="34" charset="0"/>
                  </a:rPr>
                  <a:t>даних відомих мотивів</a:t>
                </a:r>
                <a:endParaRPr kumimoji="0" lang="en-US" b="0" i="0" u="none" strike="noStrike" kern="0" cap="none" spc="0" normalizeH="0" baseline="0" noProof="0" dirty="0">
                  <a:ln>
                    <a:noFill/>
                  </a:ln>
                  <a:solidFill>
                    <a:prstClr val="black"/>
                  </a:solidFill>
                  <a:effectLst/>
                  <a:uLnTx/>
                  <a:uFillTx/>
                  <a:ea typeface="Helvetica Neue" charset="0"/>
                  <a:cs typeface="Arial" panose="020B0604020202020204" pitchFamily="34" charset="0"/>
                </a:endParaRPr>
              </a:p>
            </p:txBody>
          </p:sp>
          <p:sp>
            <p:nvSpPr>
              <p:cNvPr id="56" name="Oval 55">
                <a:extLst>
                  <a:ext uri="{FF2B5EF4-FFF2-40B4-BE49-F238E27FC236}">
                    <a16:creationId xmlns:a16="http://schemas.microsoft.com/office/drawing/2014/main" id="{D8492B2C-D780-6C4C-BE33-B84FEF41298B}"/>
                  </a:ext>
                </a:extLst>
              </p:cNvPr>
              <p:cNvSpPr/>
              <p:nvPr/>
            </p:nvSpPr>
            <p:spPr>
              <a:xfrm>
                <a:off x="2403385" y="16599533"/>
                <a:ext cx="903599" cy="903599"/>
              </a:xfrm>
              <a:prstGeom prst="ellipse">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2600" b="0" i="0" u="none" strike="noStrike" kern="0" cap="none" spc="0" normalizeH="0" baseline="0" noProof="0" dirty="0">
                    <a:ln>
                      <a:noFill/>
                    </a:ln>
                    <a:solidFill>
                      <a:prstClr val="white"/>
                    </a:solidFill>
                    <a:effectLst/>
                    <a:uLnTx/>
                    <a:uFillTx/>
                    <a:ea typeface=""/>
                    <a:cs typeface="Arial" panose="020B0604020202020204" pitchFamily="34" charset="0"/>
                  </a:rPr>
                  <a:t>5</a:t>
                </a:r>
              </a:p>
            </p:txBody>
          </p:sp>
        </p:grpSp>
        <p:grpSp>
          <p:nvGrpSpPr>
            <p:cNvPr id="70" name="Group 69">
              <a:extLst>
                <a:ext uri="{FF2B5EF4-FFF2-40B4-BE49-F238E27FC236}">
                  <a16:creationId xmlns:a16="http://schemas.microsoft.com/office/drawing/2014/main" id="{A9484B4A-96C9-9A43-88D7-E3FDDCF2F0EF}"/>
                </a:ext>
              </a:extLst>
            </p:cNvPr>
            <p:cNvGrpSpPr>
              <a:grpSpLocks noChangeAspect="1"/>
            </p:cNvGrpSpPr>
            <p:nvPr/>
          </p:nvGrpSpPr>
          <p:grpSpPr>
            <a:xfrm>
              <a:off x="5652120" y="5517234"/>
              <a:ext cx="3089984" cy="1052588"/>
              <a:chOff x="6274463" y="5408322"/>
              <a:chExt cx="3712477" cy="1264637"/>
            </a:xfrm>
          </p:grpSpPr>
          <p:grpSp>
            <p:nvGrpSpPr>
              <p:cNvPr id="71" name="Group 70">
                <a:extLst>
                  <a:ext uri="{FF2B5EF4-FFF2-40B4-BE49-F238E27FC236}">
                    <a16:creationId xmlns:a16="http://schemas.microsoft.com/office/drawing/2014/main" id="{04623344-8AA6-A347-B87F-C42F5A67CE4F}"/>
                  </a:ext>
                </a:extLst>
              </p:cNvPr>
              <p:cNvGrpSpPr>
                <a:grpSpLocks noChangeAspect="1"/>
              </p:cNvGrpSpPr>
              <p:nvPr/>
            </p:nvGrpSpPr>
            <p:grpSpPr>
              <a:xfrm>
                <a:off x="6274463" y="5723136"/>
                <a:ext cx="2800585" cy="949823"/>
                <a:chOff x="3672609" y="17535395"/>
                <a:chExt cx="4136535" cy="1402912"/>
              </a:xfrm>
            </p:grpSpPr>
            <p:pic>
              <p:nvPicPr>
                <p:cNvPr id="74" name="Picture 73">
                  <a:extLst>
                    <a:ext uri="{FF2B5EF4-FFF2-40B4-BE49-F238E27FC236}">
                      <a16:creationId xmlns:a16="http://schemas.microsoft.com/office/drawing/2014/main" id="{EBF654D3-FD96-7341-A14E-5C21819D2019}"/>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t="22370"/>
                <a:stretch/>
              </p:blipFill>
              <p:spPr>
                <a:xfrm>
                  <a:off x="4702808" y="17535395"/>
                  <a:ext cx="3106336" cy="1402912"/>
                </a:xfrm>
                <a:prstGeom prst="rect">
                  <a:avLst/>
                </a:prstGeom>
              </p:spPr>
            </p:pic>
            <p:pic>
              <p:nvPicPr>
                <p:cNvPr id="75" name="Picture 74">
                  <a:extLst>
                    <a:ext uri="{FF2B5EF4-FFF2-40B4-BE49-F238E27FC236}">
                      <a16:creationId xmlns:a16="http://schemas.microsoft.com/office/drawing/2014/main" id="{E3F8E8E1-A148-B640-BF50-9E987F476C8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672609" y="17535395"/>
                  <a:ext cx="960977" cy="1360084"/>
                </a:xfrm>
                <a:prstGeom prst="rect">
                  <a:avLst/>
                </a:prstGeom>
              </p:spPr>
            </p:pic>
          </p:grpSp>
          <p:sp>
            <p:nvSpPr>
              <p:cNvPr id="72" name="TextBox 71">
                <a:extLst>
                  <a:ext uri="{FF2B5EF4-FFF2-40B4-BE49-F238E27FC236}">
                    <a16:creationId xmlns:a16="http://schemas.microsoft.com/office/drawing/2014/main" id="{3C063D4F-B5E8-944A-8592-C287B216B34E}"/>
                  </a:ext>
                </a:extLst>
              </p:cNvPr>
              <p:cNvSpPr txBox="1"/>
              <p:nvPr/>
            </p:nvSpPr>
            <p:spPr>
              <a:xfrm>
                <a:off x="7025377" y="5408322"/>
                <a:ext cx="2961563" cy="369780"/>
              </a:xfrm>
              <a:prstGeom prst="rect">
                <a:avLst/>
              </a:prstGeom>
              <a:no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lang="en-US" sz="1400" kern="0" dirty="0">
                    <a:solidFill>
                      <a:prstClr val="black"/>
                    </a:solidFill>
                    <a:ea typeface="Helvetica Neue" charset="0"/>
                    <a:cs typeface="Arial" panose="020B0604020202020204" pitchFamily="34" charset="0"/>
                  </a:rPr>
                  <a:t>m</a:t>
                </a:r>
                <a:r>
                  <a:rPr kumimoji="0" lang="en-US" sz="1400" b="0" i="0" u="none" strike="noStrike" kern="0" cap="none" spc="0" normalizeH="0" baseline="0" noProof="0" dirty="0" err="1">
                    <a:ln>
                      <a:noFill/>
                    </a:ln>
                    <a:solidFill>
                      <a:prstClr val="black"/>
                    </a:solidFill>
                    <a:effectLst/>
                    <a:uLnTx/>
                    <a:uFillTx/>
                    <a:ea typeface="Helvetica Neue" charset="0"/>
                    <a:cs typeface="Arial" panose="020B0604020202020204" pitchFamily="34" charset="0"/>
                  </a:rPr>
                  <a:t>otif</a:t>
                </a:r>
                <a:r>
                  <a:rPr kumimoji="0" lang="en-US" sz="1400" b="0" i="0" u="none" strike="noStrike" kern="0" cap="none" spc="0" normalizeH="0" baseline="0" noProof="0" dirty="0">
                    <a:ln>
                      <a:noFill/>
                    </a:ln>
                    <a:solidFill>
                      <a:prstClr val="black"/>
                    </a:solidFill>
                    <a:effectLst/>
                    <a:uLnTx/>
                    <a:uFillTx/>
                    <a:ea typeface="Helvetica Neue" charset="0"/>
                    <a:cs typeface="Arial" panose="020B0604020202020204" pitchFamily="34" charset="0"/>
                  </a:rPr>
                  <a:t> - domain - p-value</a:t>
                </a:r>
              </a:p>
            </p:txBody>
          </p:sp>
          <p:sp>
            <p:nvSpPr>
              <p:cNvPr id="73" name="TextBox 72">
                <a:extLst>
                  <a:ext uri="{FF2B5EF4-FFF2-40B4-BE49-F238E27FC236}">
                    <a16:creationId xmlns:a16="http://schemas.microsoft.com/office/drawing/2014/main" id="{EB0CFEF4-125A-0E45-891C-94D0E45BEBFB}"/>
                  </a:ext>
                </a:extLst>
              </p:cNvPr>
              <p:cNvSpPr txBox="1"/>
              <p:nvPr/>
            </p:nvSpPr>
            <p:spPr>
              <a:xfrm>
                <a:off x="8463076" y="5847710"/>
                <a:ext cx="1004778" cy="351291"/>
              </a:xfrm>
              <a:prstGeom prst="rect">
                <a:avLst/>
              </a:prstGeom>
              <a:solidFill>
                <a:schemeClr val="bg1"/>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ea typeface="Helvetica Neue" charset="0"/>
                    <a:cs typeface="Arial" panose="020B0604020202020204" pitchFamily="34" charset="0"/>
                  </a:rPr>
                  <a:t>0.0001</a:t>
                </a:r>
              </a:p>
            </p:txBody>
          </p:sp>
        </p:grpSp>
      </p:grpSp>
      <p:grpSp>
        <p:nvGrpSpPr>
          <p:cNvPr id="11" name="Group 10">
            <a:extLst>
              <a:ext uri="{FF2B5EF4-FFF2-40B4-BE49-F238E27FC236}">
                <a16:creationId xmlns:a16="http://schemas.microsoft.com/office/drawing/2014/main" id="{8AADE4BC-ADDF-8D4F-BF97-23014A3A3C10}"/>
              </a:ext>
            </a:extLst>
          </p:cNvPr>
          <p:cNvGrpSpPr/>
          <p:nvPr/>
        </p:nvGrpSpPr>
        <p:grpSpPr>
          <a:xfrm>
            <a:off x="5148064" y="3296504"/>
            <a:ext cx="3831155" cy="2220728"/>
            <a:chOff x="5263537" y="3202335"/>
            <a:chExt cx="3831155" cy="2220728"/>
          </a:xfrm>
        </p:grpSpPr>
        <p:grpSp>
          <p:nvGrpSpPr>
            <p:cNvPr id="49" name="Group 48">
              <a:extLst>
                <a:ext uri="{FF2B5EF4-FFF2-40B4-BE49-F238E27FC236}">
                  <a16:creationId xmlns:a16="http://schemas.microsoft.com/office/drawing/2014/main" id="{4D87B919-B7D2-9045-8677-3DB335B09D8F}"/>
                </a:ext>
              </a:extLst>
            </p:cNvPr>
            <p:cNvGrpSpPr>
              <a:grpSpLocks noChangeAspect="1"/>
            </p:cNvGrpSpPr>
            <p:nvPr/>
          </p:nvGrpSpPr>
          <p:grpSpPr>
            <a:xfrm>
              <a:off x="5263537" y="3387276"/>
              <a:ext cx="3812238" cy="2035787"/>
              <a:chOff x="1538226" y="14379210"/>
              <a:chExt cx="6503244" cy="3458411"/>
            </a:xfrm>
          </p:grpSpPr>
          <p:pic>
            <p:nvPicPr>
              <p:cNvPr id="50" name="Picture 49">
                <a:extLst>
                  <a:ext uri="{FF2B5EF4-FFF2-40B4-BE49-F238E27FC236}">
                    <a16:creationId xmlns:a16="http://schemas.microsoft.com/office/drawing/2014/main" id="{A079653A-B569-5043-AF65-324465CA7D97}"/>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729869" y="16488866"/>
                <a:ext cx="1311601" cy="1348755"/>
              </a:xfrm>
              <a:prstGeom prst="rect">
                <a:avLst/>
              </a:prstGeom>
            </p:spPr>
          </p:pic>
          <p:grpSp>
            <p:nvGrpSpPr>
              <p:cNvPr id="51" name="Group 50">
                <a:extLst>
                  <a:ext uri="{FF2B5EF4-FFF2-40B4-BE49-F238E27FC236}">
                    <a16:creationId xmlns:a16="http://schemas.microsoft.com/office/drawing/2014/main" id="{2ED0078A-391B-4F4E-9112-D2E58E07833D}"/>
                  </a:ext>
                </a:extLst>
              </p:cNvPr>
              <p:cNvGrpSpPr/>
              <p:nvPr/>
            </p:nvGrpSpPr>
            <p:grpSpPr>
              <a:xfrm>
                <a:off x="1538226" y="14379210"/>
                <a:ext cx="4593677" cy="2980262"/>
                <a:chOff x="2135193" y="14993640"/>
                <a:chExt cx="4593677" cy="2980262"/>
              </a:xfrm>
            </p:grpSpPr>
            <p:sp>
              <p:nvSpPr>
                <p:cNvPr id="52" name="TextBox 51">
                  <a:extLst>
                    <a:ext uri="{FF2B5EF4-FFF2-40B4-BE49-F238E27FC236}">
                      <a16:creationId xmlns:a16="http://schemas.microsoft.com/office/drawing/2014/main" id="{BFFFAFF8-ABEE-9945-B85F-0236FD52378B}"/>
                    </a:ext>
                  </a:extLst>
                </p:cNvPr>
                <p:cNvSpPr txBox="1"/>
                <p:nvPr/>
              </p:nvSpPr>
              <p:spPr>
                <a:xfrm>
                  <a:off x="3166584" y="14993640"/>
                  <a:ext cx="3562286" cy="2980262"/>
                </a:xfrm>
                <a:prstGeom prst="rect">
                  <a:avLst/>
                </a:prstGeom>
                <a:solidFill>
                  <a:srgbClr val="008CB5">
                    <a:alpha val="7843"/>
                  </a:srgbClr>
                </a:solidFill>
                <a:ln>
                  <a:noFill/>
                </a:ln>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Використати</a:t>
                  </a:r>
                  <a:r>
                    <a:rPr kumimoji="0" lang="en-US" b="0" i="0" u="none" strike="noStrike" kern="0" cap="none" spc="0" normalizeH="0" baseline="0" noProof="0" dirty="0">
                      <a:ln>
                        <a:noFill/>
                      </a:ln>
                      <a:solidFill>
                        <a:prstClr val="black"/>
                      </a:solidFill>
                      <a:effectLst/>
                      <a:uLnTx/>
                      <a:uFillTx/>
                      <a:ea typeface="Helvetica Neue" charset="0"/>
                      <a:cs typeface="Arial" panose="020B0604020202020204" pitchFamily="34" charset="0"/>
                    </a:rPr>
                    <a:t> </a:t>
                  </a:r>
                  <a:endPar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endParaRP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ea typeface="Helvetica Neue" charset="0"/>
                      <a:cs typeface="Arial" panose="020B0604020202020204" pitchFamily="34" charset="0"/>
                    </a:rPr>
                    <a:t>QSLIMFinder </a:t>
                  </a:r>
                  <a:endPar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endParaRPr>
                </a:p>
                <a:p>
                  <a:pPr marL="571500" marR="0" lvl="0" indent="-571500" defTabSz="914400" eaLnBrk="1" fontAlgn="auto" latinLnBrk="0" hangingPunct="1">
                    <a:lnSpc>
                      <a:spcPct val="100000"/>
                    </a:lnSpc>
                    <a:spcBef>
                      <a:spcPts val="0"/>
                    </a:spcBef>
                    <a:spcAft>
                      <a:spcPts val="0"/>
                    </a:spcAft>
                    <a:buClrTx/>
                    <a:buSzTx/>
                    <a:buFontTx/>
                    <a:buNone/>
                    <a:tabLst/>
                    <a:defRPr/>
                  </a:pP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для пошуку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мотивів в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невпорядкованих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ділянках білків</a:t>
                  </a:r>
                  <a:endParaRPr kumimoji="0" lang="en-US" b="0" i="0" u="none" strike="noStrike" kern="0" cap="none" spc="0" normalizeH="0" baseline="0" noProof="0" dirty="0">
                    <a:ln>
                      <a:noFill/>
                    </a:ln>
                    <a:solidFill>
                      <a:prstClr val="black"/>
                    </a:solidFill>
                    <a:effectLst/>
                    <a:uLnTx/>
                    <a:uFillTx/>
                    <a:ea typeface="Helvetica Neue" charset="0"/>
                    <a:cs typeface="Arial" panose="020B0604020202020204" pitchFamily="34" charset="0"/>
                  </a:endParaRPr>
                </a:p>
              </p:txBody>
            </p:sp>
            <p:sp>
              <p:nvSpPr>
                <p:cNvPr id="53" name="Oval 52">
                  <a:extLst>
                    <a:ext uri="{FF2B5EF4-FFF2-40B4-BE49-F238E27FC236}">
                      <a16:creationId xmlns:a16="http://schemas.microsoft.com/office/drawing/2014/main" id="{75234F88-8138-4D4C-AE66-602AAAF7E08B}"/>
                    </a:ext>
                  </a:extLst>
                </p:cNvPr>
                <p:cNvSpPr/>
                <p:nvPr/>
              </p:nvSpPr>
              <p:spPr>
                <a:xfrm>
                  <a:off x="2135193" y="15108555"/>
                  <a:ext cx="903599" cy="903599"/>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2600" b="0" i="0" u="none" strike="noStrike" kern="0" cap="none" spc="0" normalizeH="0" baseline="0" noProof="0" dirty="0">
                      <a:ln>
                        <a:noFill/>
                      </a:ln>
                      <a:solidFill>
                        <a:prstClr val="white"/>
                      </a:solidFill>
                      <a:effectLst/>
                      <a:uLnTx/>
                      <a:uFillTx/>
                      <a:ea typeface=""/>
                      <a:cs typeface="Arial" panose="020B0604020202020204" pitchFamily="34" charset="0"/>
                    </a:rPr>
                    <a:t>4</a:t>
                  </a:r>
                </a:p>
              </p:txBody>
            </p:sp>
          </p:grpSp>
        </p:grpSp>
        <p:grpSp>
          <p:nvGrpSpPr>
            <p:cNvPr id="76" name="Group 75">
              <a:extLst>
                <a:ext uri="{FF2B5EF4-FFF2-40B4-BE49-F238E27FC236}">
                  <a16:creationId xmlns:a16="http://schemas.microsoft.com/office/drawing/2014/main" id="{ECC38B0F-7B46-694B-95D6-BABF9942131C}"/>
                </a:ext>
              </a:extLst>
            </p:cNvPr>
            <p:cNvGrpSpPr>
              <a:grpSpLocks noChangeAspect="1"/>
            </p:cNvGrpSpPr>
            <p:nvPr/>
          </p:nvGrpSpPr>
          <p:grpSpPr>
            <a:xfrm>
              <a:off x="7812360" y="3202335"/>
              <a:ext cx="1282332" cy="1380217"/>
              <a:chOff x="10418968" y="8667668"/>
              <a:chExt cx="1339496" cy="1441744"/>
            </a:xfrm>
          </p:grpSpPr>
          <p:grpSp>
            <p:nvGrpSpPr>
              <p:cNvPr id="77" name="Group 76">
                <a:extLst>
                  <a:ext uri="{FF2B5EF4-FFF2-40B4-BE49-F238E27FC236}">
                    <a16:creationId xmlns:a16="http://schemas.microsoft.com/office/drawing/2014/main" id="{5733FA56-7E6F-AE4B-A225-2C1F0A8D2F78}"/>
                  </a:ext>
                </a:extLst>
              </p:cNvPr>
              <p:cNvGrpSpPr/>
              <p:nvPr/>
            </p:nvGrpSpPr>
            <p:grpSpPr>
              <a:xfrm>
                <a:off x="10418968" y="8667668"/>
                <a:ext cx="1339496" cy="1441744"/>
                <a:chOff x="10516340" y="8647283"/>
                <a:chExt cx="1339496" cy="1441744"/>
              </a:xfrm>
            </p:grpSpPr>
            <p:pic>
              <p:nvPicPr>
                <p:cNvPr id="80" name="Picture 79">
                  <a:extLst>
                    <a:ext uri="{FF2B5EF4-FFF2-40B4-BE49-F238E27FC236}">
                      <a16:creationId xmlns:a16="http://schemas.microsoft.com/office/drawing/2014/main" id="{7820A693-9433-C34A-A476-1DC2B3F5F651}"/>
                    </a:ext>
                  </a:extLst>
                </p:cNvPr>
                <p:cNvPicPr>
                  <a:picLocks noChangeAspect="1"/>
                </p:cNvPicPr>
                <p:nvPr/>
              </p:nvPicPr>
              <p:blipFill rotWithShape="1">
                <a:blip r:embed="rId10"/>
                <a:srcRect l="68993" t="31077" r="3867" b="57804"/>
                <a:stretch/>
              </p:blipFill>
              <p:spPr>
                <a:xfrm>
                  <a:off x="10570092" y="8647283"/>
                  <a:ext cx="1259424" cy="476082"/>
                </a:xfrm>
                <a:prstGeom prst="rect">
                  <a:avLst/>
                </a:prstGeom>
              </p:spPr>
            </p:pic>
            <p:pic>
              <p:nvPicPr>
                <p:cNvPr id="81" name="Picture 80">
                  <a:extLst>
                    <a:ext uri="{FF2B5EF4-FFF2-40B4-BE49-F238E27FC236}">
                      <a16:creationId xmlns:a16="http://schemas.microsoft.com/office/drawing/2014/main" id="{AE6A6C08-C94F-DD45-BE66-9B04752843AC}"/>
                    </a:ext>
                  </a:extLst>
                </p:cNvPr>
                <p:cNvPicPr>
                  <a:picLocks noChangeAspect="1"/>
                </p:cNvPicPr>
                <p:nvPr/>
              </p:nvPicPr>
              <p:blipFill rotWithShape="1">
                <a:blip r:embed="rId10"/>
                <a:srcRect l="68993" t="31077" r="3867" b="57804"/>
                <a:stretch/>
              </p:blipFill>
              <p:spPr>
                <a:xfrm>
                  <a:off x="10570092" y="9575875"/>
                  <a:ext cx="1259424" cy="476082"/>
                </a:xfrm>
                <a:prstGeom prst="rect">
                  <a:avLst/>
                </a:prstGeom>
              </p:spPr>
            </p:pic>
            <p:sp>
              <p:nvSpPr>
                <p:cNvPr id="82" name="Rectangle 81">
                  <a:extLst>
                    <a:ext uri="{FF2B5EF4-FFF2-40B4-BE49-F238E27FC236}">
                      <a16:creationId xmlns:a16="http://schemas.microsoft.com/office/drawing/2014/main" id="{17724D87-5F79-F64B-978F-A8B18807EF0E}"/>
                    </a:ext>
                  </a:extLst>
                </p:cNvPr>
                <p:cNvSpPr/>
                <p:nvPr/>
              </p:nvSpPr>
              <p:spPr>
                <a:xfrm>
                  <a:off x="10516340" y="9452283"/>
                  <a:ext cx="593620" cy="636744"/>
                </a:xfrm>
                <a:prstGeom prst="rect">
                  <a:avLst/>
                </a:prstGeom>
                <a:solidFill>
                  <a:srgbClr val="A6A6A6">
                    <a:alpha val="32941"/>
                  </a:srgb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latin typeface="Arial" panose="020B0604020202020204" pitchFamily="34" charset="0"/>
                    <a:cs typeface="Arial" panose="020B0604020202020204" pitchFamily="34" charset="0"/>
                  </a:endParaRPr>
                </a:p>
              </p:txBody>
            </p:sp>
            <p:sp>
              <p:nvSpPr>
                <p:cNvPr id="83" name="Rectangle 82">
                  <a:extLst>
                    <a:ext uri="{FF2B5EF4-FFF2-40B4-BE49-F238E27FC236}">
                      <a16:creationId xmlns:a16="http://schemas.microsoft.com/office/drawing/2014/main" id="{4F20C6AE-706C-744F-B3FF-0ADC3A5A9126}"/>
                    </a:ext>
                  </a:extLst>
                </p:cNvPr>
                <p:cNvSpPr/>
                <p:nvPr/>
              </p:nvSpPr>
              <p:spPr>
                <a:xfrm>
                  <a:off x="11619716" y="9452283"/>
                  <a:ext cx="236120" cy="636744"/>
                </a:xfrm>
                <a:prstGeom prst="rect">
                  <a:avLst/>
                </a:prstGeom>
                <a:solidFill>
                  <a:srgbClr val="A6A6A6">
                    <a:alpha val="32941"/>
                  </a:srgb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latin typeface="Arial" panose="020B0604020202020204" pitchFamily="34" charset="0"/>
                    <a:cs typeface="Arial" panose="020B0604020202020204" pitchFamily="34" charset="0"/>
                  </a:endParaRPr>
                </a:p>
              </p:txBody>
            </p:sp>
          </p:grpSp>
          <p:sp>
            <p:nvSpPr>
              <p:cNvPr id="78" name="Freeform 77">
                <a:extLst>
                  <a:ext uri="{FF2B5EF4-FFF2-40B4-BE49-F238E27FC236}">
                    <a16:creationId xmlns:a16="http://schemas.microsoft.com/office/drawing/2014/main" id="{14F758FC-84C0-E944-98A7-2F3C3872CBC6}"/>
                  </a:ext>
                </a:extLst>
              </p:cNvPr>
              <p:cNvSpPr/>
              <p:nvPr/>
            </p:nvSpPr>
            <p:spPr>
              <a:xfrm>
                <a:off x="10488168" y="9201106"/>
                <a:ext cx="1225296" cy="154102"/>
              </a:xfrm>
              <a:custGeom>
                <a:avLst/>
                <a:gdLst>
                  <a:gd name="connsiteX0" fmla="*/ 0 w 1225296"/>
                  <a:gd name="connsiteY0" fmla="*/ 144062 h 154102"/>
                  <a:gd name="connsiteX1" fmla="*/ 64008 w 1225296"/>
                  <a:gd name="connsiteY1" fmla="*/ 153206 h 154102"/>
                  <a:gd name="connsiteX2" fmla="*/ 118872 w 1225296"/>
                  <a:gd name="connsiteY2" fmla="*/ 134918 h 154102"/>
                  <a:gd name="connsiteX3" fmla="*/ 146304 w 1225296"/>
                  <a:gd name="connsiteY3" fmla="*/ 125774 h 154102"/>
                  <a:gd name="connsiteX4" fmla="*/ 274320 w 1225296"/>
                  <a:gd name="connsiteY4" fmla="*/ 144062 h 154102"/>
                  <a:gd name="connsiteX5" fmla="*/ 301752 w 1225296"/>
                  <a:gd name="connsiteY5" fmla="*/ 153206 h 154102"/>
                  <a:gd name="connsiteX6" fmla="*/ 393192 w 1225296"/>
                  <a:gd name="connsiteY6" fmla="*/ 144062 h 154102"/>
                  <a:gd name="connsiteX7" fmla="*/ 420624 w 1225296"/>
                  <a:gd name="connsiteY7" fmla="*/ 125774 h 154102"/>
                  <a:gd name="connsiteX8" fmla="*/ 475488 w 1225296"/>
                  <a:gd name="connsiteY8" fmla="*/ 144062 h 154102"/>
                  <a:gd name="connsiteX9" fmla="*/ 548640 w 1225296"/>
                  <a:gd name="connsiteY9" fmla="*/ 61766 h 154102"/>
                  <a:gd name="connsiteX10" fmla="*/ 576072 w 1225296"/>
                  <a:gd name="connsiteY10" fmla="*/ 52622 h 154102"/>
                  <a:gd name="connsiteX11" fmla="*/ 603504 w 1225296"/>
                  <a:gd name="connsiteY11" fmla="*/ 34334 h 154102"/>
                  <a:gd name="connsiteX12" fmla="*/ 621792 w 1225296"/>
                  <a:gd name="connsiteY12" fmla="*/ 6902 h 154102"/>
                  <a:gd name="connsiteX13" fmla="*/ 713232 w 1225296"/>
                  <a:gd name="connsiteY13" fmla="*/ 43478 h 154102"/>
                  <a:gd name="connsiteX14" fmla="*/ 740664 w 1225296"/>
                  <a:gd name="connsiteY14" fmla="*/ 61766 h 154102"/>
                  <a:gd name="connsiteX15" fmla="*/ 786384 w 1225296"/>
                  <a:gd name="connsiteY15" fmla="*/ 52622 h 154102"/>
                  <a:gd name="connsiteX16" fmla="*/ 813816 w 1225296"/>
                  <a:gd name="connsiteY16" fmla="*/ 43478 h 154102"/>
                  <a:gd name="connsiteX17" fmla="*/ 868680 w 1225296"/>
                  <a:gd name="connsiteY17" fmla="*/ 61766 h 154102"/>
                  <a:gd name="connsiteX18" fmla="*/ 896112 w 1225296"/>
                  <a:gd name="connsiteY18" fmla="*/ 52622 h 154102"/>
                  <a:gd name="connsiteX19" fmla="*/ 923544 w 1225296"/>
                  <a:gd name="connsiteY19" fmla="*/ 34334 h 154102"/>
                  <a:gd name="connsiteX20" fmla="*/ 987552 w 1225296"/>
                  <a:gd name="connsiteY20" fmla="*/ 43478 h 154102"/>
                  <a:gd name="connsiteX21" fmla="*/ 996696 w 1225296"/>
                  <a:gd name="connsiteY21" fmla="*/ 98342 h 154102"/>
                  <a:gd name="connsiteX22" fmla="*/ 1024128 w 1225296"/>
                  <a:gd name="connsiteY22" fmla="*/ 107486 h 154102"/>
                  <a:gd name="connsiteX23" fmla="*/ 1115568 w 1225296"/>
                  <a:gd name="connsiteY23" fmla="*/ 144062 h 154102"/>
                  <a:gd name="connsiteX24" fmla="*/ 1197864 w 1225296"/>
                  <a:gd name="connsiteY24" fmla="*/ 144062 h 154102"/>
                  <a:gd name="connsiteX25" fmla="*/ 1225296 w 1225296"/>
                  <a:gd name="connsiteY25" fmla="*/ 134918 h 154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25296" h="154102">
                    <a:moveTo>
                      <a:pt x="0" y="144062"/>
                    </a:moveTo>
                    <a:cubicBezTo>
                      <a:pt x="21336" y="147110"/>
                      <a:pt x="42519" y="154859"/>
                      <a:pt x="64008" y="153206"/>
                    </a:cubicBezTo>
                    <a:cubicBezTo>
                      <a:pt x="83228" y="151728"/>
                      <a:pt x="100584" y="141014"/>
                      <a:pt x="118872" y="134918"/>
                    </a:cubicBezTo>
                    <a:lnTo>
                      <a:pt x="146304" y="125774"/>
                    </a:lnTo>
                    <a:cubicBezTo>
                      <a:pt x="197513" y="131464"/>
                      <a:pt x="227738" y="132416"/>
                      <a:pt x="274320" y="144062"/>
                    </a:cubicBezTo>
                    <a:cubicBezTo>
                      <a:pt x="283671" y="146400"/>
                      <a:pt x="292608" y="150158"/>
                      <a:pt x="301752" y="153206"/>
                    </a:cubicBezTo>
                    <a:cubicBezTo>
                      <a:pt x="332232" y="150158"/>
                      <a:pt x="363344" y="150950"/>
                      <a:pt x="393192" y="144062"/>
                    </a:cubicBezTo>
                    <a:cubicBezTo>
                      <a:pt x="403900" y="141591"/>
                      <a:pt x="409634" y="125774"/>
                      <a:pt x="420624" y="125774"/>
                    </a:cubicBezTo>
                    <a:cubicBezTo>
                      <a:pt x="439901" y="125774"/>
                      <a:pt x="475488" y="144062"/>
                      <a:pt x="475488" y="144062"/>
                    </a:cubicBezTo>
                    <a:cubicBezTo>
                      <a:pt x="592105" y="127402"/>
                      <a:pt x="504576" y="160911"/>
                      <a:pt x="548640" y="61766"/>
                    </a:cubicBezTo>
                    <a:cubicBezTo>
                      <a:pt x="552555" y="52958"/>
                      <a:pt x="567451" y="56933"/>
                      <a:pt x="576072" y="52622"/>
                    </a:cubicBezTo>
                    <a:cubicBezTo>
                      <a:pt x="585902" y="47707"/>
                      <a:pt x="594360" y="40430"/>
                      <a:pt x="603504" y="34334"/>
                    </a:cubicBezTo>
                    <a:cubicBezTo>
                      <a:pt x="609600" y="25190"/>
                      <a:pt x="611016" y="9057"/>
                      <a:pt x="621792" y="6902"/>
                    </a:cubicBezTo>
                    <a:cubicBezTo>
                      <a:pt x="712822" y="-11304"/>
                      <a:pt x="678194" y="8440"/>
                      <a:pt x="713232" y="43478"/>
                    </a:cubicBezTo>
                    <a:cubicBezTo>
                      <a:pt x="721003" y="51249"/>
                      <a:pt x="731520" y="55670"/>
                      <a:pt x="740664" y="61766"/>
                    </a:cubicBezTo>
                    <a:cubicBezTo>
                      <a:pt x="755904" y="58718"/>
                      <a:pt x="771306" y="56391"/>
                      <a:pt x="786384" y="52622"/>
                    </a:cubicBezTo>
                    <a:cubicBezTo>
                      <a:pt x="795735" y="50284"/>
                      <a:pt x="804236" y="42414"/>
                      <a:pt x="813816" y="43478"/>
                    </a:cubicBezTo>
                    <a:cubicBezTo>
                      <a:pt x="832975" y="45607"/>
                      <a:pt x="868680" y="61766"/>
                      <a:pt x="868680" y="61766"/>
                    </a:cubicBezTo>
                    <a:cubicBezTo>
                      <a:pt x="877824" y="58718"/>
                      <a:pt x="887491" y="56933"/>
                      <a:pt x="896112" y="52622"/>
                    </a:cubicBezTo>
                    <a:cubicBezTo>
                      <a:pt x="905942" y="47707"/>
                      <a:pt x="912609" y="35428"/>
                      <a:pt x="923544" y="34334"/>
                    </a:cubicBezTo>
                    <a:cubicBezTo>
                      <a:pt x="944990" y="32189"/>
                      <a:pt x="966216" y="40430"/>
                      <a:pt x="987552" y="43478"/>
                    </a:cubicBezTo>
                    <a:cubicBezTo>
                      <a:pt x="990600" y="61766"/>
                      <a:pt x="987497" y="82245"/>
                      <a:pt x="996696" y="98342"/>
                    </a:cubicBezTo>
                    <a:cubicBezTo>
                      <a:pt x="1001478" y="106711"/>
                      <a:pt x="1016602" y="101465"/>
                      <a:pt x="1024128" y="107486"/>
                    </a:cubicBezTo>
                    <a:cubicBezTo>
                      <a:pt x="1089148" y="159502"/>
                      <a:pt x="957494" y="124303"/>
                      <a:pt x="1115568" y="144062"/>
                    </a:cubicBezTo>
                    <a:cubicBezTo>
                      <a:pt x="1157242" y="157953"/>
                      <a:pt x="1139930" y="156936"/>
                      <a:pt x="1197864" y="144062"/>
                    </a:cubicBezTo>
                    <a:cubicBezTo>
                      <a:pt x="1207273" y="141971"/>
                      <a:pt x="1225296" y="134918"/>
                      <a:pt x="1225296" y="134918"/>
                    </a:cubicBezTo>
                  </a:path>
                </a:pathLst>
              </a:custGeom>
              <a:solidFill>
                <a:srgbClr val="87BDC0"/>
              </a:solidFill>
              <a:ln w="38100">
                <a:solidFill>
                  <a:srgbClr val="87BD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latin typeface="Arial" panose="020B0604020202020204" pitchFamily="34" charset="0"/>
                  <a:cs typeface="Arial" panose="020B0604020202020204" pitchFamily="34" charset="0"/>
                </a:endParaRPr>
              </a:p>
            </p:txBody>
          </p:sp>
          <p:sp>
            <p:nvSpPr>
              <p:cNvPr id="79" name="Rectangle 78">
                <a:extLst>
                  <a:ext uri="{FF2B5EF4-FFF2-40B4-BE49-F238E27FC236}">
                    <a16:creationId xmlns:a16="http://schemas.microsoft.com/office/drawing/2014/main" id="{DD6FBEFF-12B0-4F4B-87E9-4B4306FFE826}"/>
                  </a:ext>
                </a:extLst>
              </p:cNvPr>
              <p:cNvSpPr/>
              <p:nvPr/>
            </p:nvSpPr>
            <p:spPr>
              <a:xfrm>
                <a:off x="10488167" y="9079741"/>
                <a:ext cx="1225296" cy="280371"/>
              </a:xfrm>
              <a:prstGeom prst="rect">
                <a:avLst/>
              </a:prstGeom>
              <a:solidFill>
                <a:schemeClr val="bg1">
                  <a:alpha val="32941"/>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latin typeface="Arial" panose="020B0604020202020204" pitchFamily="34" charset="0"/>
                  <a:cs typeface="Arial" panose="020B0604020202020204" pitchFamily="34" charset="0"/>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Овал 6">
            <a:extLst>
              <a:ext uri="{FF2B5EF4-FFF2-40B4-BE49-F238E27FC236}">
                <a16:creationId xmlns:a16="http://schemas.microsoft.com/office/drawing/2014/main" id="{2E99C291-A99E-C742-BDB4-B804EF544897}"/>
              </a:ext>
            </a:extLst>
          </p:cNvPr>
          <p:cNvSpPr/>
          <p:nvPr/>
        </p:nvSpPr>
        <p:spPr>
          <a:xfrm>
            <a:off x="8710613" y="6381750"/>
            <a:ext cx="433387" cy="476250"/>
          </a:xfrm>
          <a:prstGeom prst="ellipse">
            <a:avLst/>
          </a:prstGeom>
          <a:no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uk-UA" sz="2400" dirty="0">
                <a:solidFill>
                  <a:schemeClr val="tx1"/>
                </a:solidFill>
                <a:latin typeface="Arial" panose="020B0604020202020204" pitchFamily="34" charset="0"/>
                <a:cs typeface="Arial" pitchFamily="34" charset="0"/>
              </a:rPr>
              <a:t>6</a:t>
            </a:r>
          </a:p>
        </p:txBody>
      </p:sp>
      <p:grpSp>
        <p:nvGrpSpPr>
          <p:cNvPr id="22" name="Group 21">
            <a:extLst>
              <a:ext uri="{FF2B5EF4-FFF2-40B4-BE49-F238E27FC236}">
                <a16:creationId xmlns:a16="http://schemas.microsoft.com/office/drawing/2014/main" id="{802F2E12-CC3B-FF4B-ADBD-696B868FB87B}"/>
              </a:ext>
            </a:extLst>
          </p:cNvPr>
          <p:cNvGrpSpPr>
            <a:grpSpLocks noChangeAspect="1"/>
          </p:cNvGrpSpPr>
          <p:nvPr/>
        </p:nvGrpSpPr>
        <p:grpSpPr>
          <a:xfrm>
            <a:off x="3950672" y="850737"/>
            <a:ext cx="4221728" cy="701551"/>
            <a:chOff x="5285854" y="8132228"/>
            <a:chExt cx="7298157" cy="1212780"/>
          </a:xfrm>
        </p:grpSpPr>
        <p:grpSp>
          <p:nvGrpSpPr>
            <p:cNvPr id="23" name="Group 22">
              <a:extLst>
                <a:ext uri="{FF2B5EF4-FFF2-40B4-BE49-F238E27FC236}">
                  <a16:creationId xmlns:a16="http://schemas.microsoft.com/office/drawing/2014/main" id="{9C9AEEFF-B5C8-C745-91EA-ED8EC22E9F28}"/>
                </a:ext>
              </a:extLst>
            </p:cNvPr>
            <p:cNvGrpSpPr/>
            <p:nvPr/>
          </p:nvGrpSpPr>
          <p:grpSpPr>
            <a:xfrm>
              <a:off x="6254617" y="8132228"/>
              <a:ext cx="6329394" cy="1212780"/>
              <a:chOff x="10214798" y="7613760"/>
              <a:chExt cx="6329394" cy="1212780"/>
            </a:xfrm>
          </p:grpSpPr>
          <p:sp>
            <p:nvSpPr>
              <p:cNvPr id="28" name="TextBox 27">
                <a:extLst>
                  <a:ext uri="{FF2B5EF4-FFF2-40B4-BE49-F238E27FC236}">
                    <a16:creationId xmlns:a16="http://schemas.microsoft.com/office/drawing/2014/main" id="{5F0A2865-CD62-EA45-AECD-1CFF43855E7E}"/>
                  </a:ext>
                </a:extLst>
              </p:cNvPr>
              <p:cNvSpPr txBox="1"/>
              <p:nvPr/>
            </p:nvSpPr>
            <p:spPr>
              <a:xfrm>
                <a:off x="10214798" y="7694342"/>
                <a:ext cx="3946753" cy="1117320"/>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Отримати дані про </a:t>
                </a:r>
              </a:p>
              <a:p>
                <a:pPr marL="571500" marR="0" lvl="0" indent="-571500" defTabSz="914400" eaLnBrk="1" fontAlgn="auto" latinLnBrk="0" hangingPunct="1">
                  <a:lnSpc>
                    <a:spcPct val="100000"/>
                  </a:lnSpc>
                  <a:spcBef>
                    <a:spcPts val="0"/>
                  </a:spcBef>
                  <a:spcAft>
                    <a:spcPts val="0"/>
                  </a:spcAft>
                  <a:buClrTx/>
                  <a:buSzTx/>
                  <a:buFontTx/>
                  <a:buNone/>
                  <a:tabLst/>
                  <a:defRPr/>
                </a:pPr>
                <a:r>
                  <a:rPr lang="uk-UA" kern="0" dirty="0">
                    <a:solidFill>
                      <a:prstClr val="black"/>
                    </a:solidFill>
                    <a:ea typeface="Helvetica Neue" charset="0"/>
                    <a:cs typeface="Arial" panose="020B0604020202020204" pitchFamily="34" charset="0"/>
                  </a:rPr>
                  <a:t>взаємодії протеїнів</a:t>
                </a:r>
                <a:endParaRPr kumimoji="0" lang="en-US" b="0" i="0" u="none" strike="noStrike" kern="0" cap="none" spc="0" normalizeH="0" baseline="0" noProof="0" dirty="0">
                  <a:ln>
                    <a:noFill/>
                  </a:ln>
                  <a:solidFill>
                    <a:prstClr val="black"/>
                  </a:solidFill>
                  <a:effectLst/>
                  <a:uLnTx/>
                  <a:uFillTx/>
                  <a:ea typeface="Helvetica Neue" charset="0"/>
                  <a:cs typeface="Arial" panose="020B0604020202020204" pitchFamily="34" charset="0"/>
                </a:endParaRPr>
              </a:p>
            </p:txBody>
          </p:sp>
          <p:pic>
            <p:nvPicPr>
              <p:cNvPr id="29" name="Content Placeholder 128">
                <a:extLst>
                  <a:ext uri="{FF2B5EF4-FFF2-40B4-BE49-F238E27FC236}">
                    <a16:creationId xmlns:a16="http://schemas.microsoft.com/office/drawing/2014/main" id="{A64ED174-2F89-C64E-AFF3-BFFA16A1170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07432" y="7613760"/>
                <a:ext cx="2336760" cy="1212780"/>
              </a:xfrm>
              <a:prstGeom prst="rect">
                <a:avLst/>
              </a:prstGeom>
            </p:spPr>
          </p:pic>
        </p:grpSp>
        <p:sp>
          <p:nvSpPr>
            <p:cNvPr id="26" name="Oval 25">
              <a:extLst>
                <a:ext uri="{FF2B5EF4-FFF2-40B4-BE49-F238E27FC236}">
                  <a16:creationId xmlns:a16="http://schemas.microsoft.com/office/drawing/2014/main" id="{459CA02B-29C0-3F4D-B3E5-8F5C419B793A}"/>
                </a:ext>
              </a:extLst>
            </p:cNvPr>
            <p:cNvSpPr/>
            <p:nvPr/>
          </p:nvSpPr>
          <p:spPr>
            <a:xfrm>
              <a:off x="5285854" y="8235917"/>
              <a:ext cx="903600" cy="903599"/>
            </a:xfrm>
            <a:prstGeom prst="ellipse">
              <a:avLst/>
            </a:prstGeom>
            <a:solidFill>
              <a:srgbClr val="F79646"/>
            </a:solidFill>
            <a:ln w="25400" cap="flat" cmpd="sng" algn="ctr">
              <a:solidFill>
                <a:srgbClr val="F7964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2600" b="0" i="0" u="none" strike="noStrike" kern="0" cap="none" spc="0" normalizeH="0" baseline="0" noProof="0" dirty="0">
                  <a:ln>
                    <a:noFill/>
                  </a:ln>
                  <a:solidFill>
                    <a:prstClr val="white"/>
                  </a:solidFill>
                  <a:effectLst/>
                  <a:uLnTx/>
                  <a:uFillTx/>
                  <a:ea typeface=""/>
                  <a:cs typeface="Arial" panose="020B0604020202020204" pitchFamily="34" charset="0"/>
                </a:rPr>
                <a:t>1</a:t>
              </a:r>
            </a:p>
          </p:txBody>
        </p:sp>
      </p:grpSp>
      <p:grpSp>
        <p:nvGrpSpPr>
          <p:cNvPr id="57" name="Group 56">
            <a:extLst>
              <a:ext uri="{FF2B5EF4-FFF2-40B4-BE49-F238E27FC236}">
                <a16:creationId xmlns:a16="http://schemas.microsoft.com/office/drawing/2014/main" id="{50B4388A-5E4E-6B49-A48B-5A568C9E98AF}"/>
              </a:ext>
            </a:extLst>
          </p:cNvPr>
          <p:cNvGrpSpPr>
            <a:grpSpLocks noChangeAspect="1"/>
          </p:cNvGrpSpPr>
          <p:nvPr/>
        </p:nvGrpSpPr>
        <p:grpSpPr>
          <a:xfrm>
            <a:off x="138928" y="411108"/>
            <a:ext cx="3352952" cy="2190818"/>
            <a:chOff x="1989973" y="9053117"/>
            <a:chExt cx="6474763" cy="4230609"/>
          </a:xfrm>
        </p:grpSpPr>
        <p:pic>
          <p:nvPicPr>
            <p:cNvPr id="58" name="Picture 57">
              <a:extLst>
                <a:ext uri="{FF2B5EF4-FFF2-40B4-BE49-F238E27FC236}">
                  <a16:creationId xmlns:a16="http://schemas.microsoft.com/office/drawing/2014/main" id="{1380E694-0EE7-804D-BF53-EC61FF13C69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89973" y="9053117"/>
              <a:ext cx="4339821" cy="2702922"/>
            </a:xfrm>
            <a:prstGeom prst="rect">
              <a:avLst/>
            </a:prstGeom>
          </p:spPr>
        </p:pic>
        <p:sp>
          <p:nvSpPr>
            <p:cNvPr id="59" name="TextBox 58">
              <a:extLst>
                <a:ext uri="{FF2B5EF4-FFF2-40B4-BE49-F238E27FC236}">
                  <a16:creationId xmlns:a16="http://schemas.microsoft.com/office/drawing/2014/main" id="{CCB294F5-238F-4444-8FC1-1AAB8BEC7CC4}"/>
                </a:ext>
              </a:extLst>
            </p:cNvPr>
            <p:cNvSpPr txBox="1"/>
            <p:nvPr/>
          </p:nvSpPr>
          <p:spPr>
            <a:xfrm>
              <a:off x="5446872" y="9387767"/>
              <a:ext cx="3017864" cy="1248107"/>
            </a:xfrm>
            <a:prstGeom prst="rect">
              <a:avLst/>
            </a:prstGeom>
            <a:solidFill>
              <a:srgbClr val="008CB5">
                <a:alpha val="7843"/>
              </a:srgbClr>
            </a:solidFill>
          </p:spPr>
          <p:txBody>
            <a:bodyPr wrap="square" rtlCol="0">
              <a:spAutoFit/>
            </a:bodyPr>
            <a:lstStyle/>
            <a:p>
              <a:pPr marL="571500" indent="-571500" fontAlgn="auto">
                <a:spcBef>
                  <a:spcPts val="0"/>
                </a:spcBef>
                <a:spcAft>
                  <a:spcPts val="0"/>
                </a:spcAft>
                <a:defRPr/>
              </a:pP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Глобулярні домени</a:t>
              </a:r>
              <a:endParaRPr kumimoji="0" lang="en-US" b="0" i="0" u="none" strike="noStrike" kern="0" cap="none" spc="0" normalizeH="0" baseline="0" noProof="0" dirty="0">
                <a:ln>
                  <a:noFill/>
                </a:ln>
                <a:solidFill>
                  <a:prstClr val="black"/>
                </a:solidFill>
                <a:effectLst/>
                <a:uLnTx/>
                <a:uFillTx/>
                <a:ea typeface="Helvetica Neue" charset="0"/>
                <a:cs typeface="Arial" panose="020B0604020202020204" pitchFamily="34" charset="0"/>
              </a:endParaRPr>
            </a:p>
          </p:txBody>
        </p:sp>
        <p:sp>
          <p:nvSpPr>
            <p:cNvPr id="60" name="TextBox 59">
              <a:extLst>
                <a:ext uri="{FF2B5EF4-FFF2-40B4-BE49-F238E27FC236}">
                  <a16:creationId xmlns:a16="http://schemas.microsoft.com/office/drawing/2014/main" id="{EB01462C-C272-6B43-8A4C-FFB38EAB850A}"/>
                </a:ext>
              </a:extLst>
            </p:cNvPr>
            <p:cNvSpPr txBox="1"/>
            <p:nvPr/>
          </p:nvSpPr>
          <p:spPr>
            <a:xfrm>
              <a:off x="2159936" y="12035620"/>
              <a:ext cx="2133242" cy="1248106"/>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uk-UA" b="0" i="0" u="none" strike="noStrike" kern="0" cap="none" spc="0" normalizeH="0" baseline="0" noProof="0" dirty="0">
                  <a:ln>
                    <a:noFill/>
                  </a:ln>
                  <a:solidFill>
                    <a:prstClr val="black"/>
                  </a:solidFill>
                  <a:effectLst/>
                  <a:uLnTx/>
                  <a:uFillTx/>
                  <a:ea typeface="Helvetica Neue" charset="0"/>
                  <a:cs typeface="Arial" panose="020B0604020202020204" pitchFamily="34" charset="0"/>
                </a:rPr>
                <a:t>Лін</a:t>
              </a:r>
              <a:r>
                <a:rPr lang="uk-UA" kern="0" dirty="0" err="1">
                  <a:solidFill>
                    <a:prstClr val="black"/>
                  </a:solidFill>
                  <a:ea typeface="Helvetica Neue" charset="0"/>
                  <a:cs typeface="Arial" panose="020B0604020202020204" pitchFamily="34" charset="0"/>
                </a:rPr>
                <a:t>ійний</a:t>
              </a:r>
              <a:endParaRPr lang="uk-UA" kern="0" dirty="0">
                <a:solidFill>
                  <a:prstClr val="black"/>
                </a:solidFill>
                <a:ea typeface="Helvetica Neue" charset="0"/>
                <a:cs typeface="Arial" panose="020B0604020202020204" pitchFamily="34" charset="0"/>
              </a:endParaRPr>
            </a:p>
            <a:p>
              <a:pPr marL="571500" marR="0" lvl="0" indent="-571500" defTabSz="914400" eaLnBrk="1" fontAlgn="auto" latinLnBrk="0" hangingPunct="1">
                <a:lnSpc>
                  <a:spcPct val="100000"/>
                </a:lnSpc>
                <a:spcBef>
                  <a:spcPts val="0"/>
                </a:spcBef>
                <a:spcAft>
                  <a:spcPts val="0"/>
                </a:spcAft>
                <a:buClrTx/>
                <a:buSzTx/>
                <a:buFontTx/>
                <a:buNone/>
                <a:tabLst/>
                <a:defRPr/>
              </a:pPr>
              <a:r>
                <a:rPr lang="uk-UA" kern="0" dirty="0">
                  <a:solidFill>
                    <a:prstClr val="black"/>
                  </a:solidFill>
                  <a:ea typeface="Helvetica Neue" charset="0"/>
                  <a:cs typeface="Arial" panose="020B0604020202020204" pitchFamily="34" charset="0"/>
                </a:rPr>
                <a:t>мотив</a:t>
              </a:r>
              <a:endParaRPr kumimoji="0" lang="en-US" b="0" i="0" u="none" strike="noStrike" kern="0" cap="none" spc="0" normalizeH="0" baseline="0" noProof="0" dirty="0">
                <a:ln>
                  <a:noFill/>
                </a:ln>
                <a:solidFill>
                  <a:prstClr val="black"/>
                </a:solidFill>
                <a:effectLst/>
                <a:uLnTx/>
                <a:uFillTx/>
                <a:ea typeface="Helvetica Neue" charset="0"/>
                <a:cs typeface="Arial" panose="020B0604020202020204" pitchFamily="34" charset="0"/>
              </a:endParaRPr>
            </a:p>
          </p:txBody>
        </p:sp>
        <p:cxnSp>
          <p:nvCxnSpPr>
            <p:cNvPr id="61" name="Straight Arrow Connector 60">
              <a:extLst>
                <a:ext uri="{FF2B5EF4-FFF2-40B4-BE49-F238E27FC236}">
                  <a16:creationId xmlns:a16="http://schemas.microsoft.com/office/drawing/2014/main" id="{A8B55F81-E066-8741-8DBA-0C2D88CE7263}"/>
                </a:ext>
              </a:extLst>
            </p:cNvPr>
            <p:cNvCxnSpPr>
              <a:cxnSpLocks/>
            </p:cNvCxnSpPr>
            <p:nvPr/>
          </p:nvCxnSpPr>
          <p:spPr>
            <a:xfrm flipV="1">
              <a:off x="3319811" y="11447808"/>
              <a:ext cx="1143089" cy="587812"/>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cxnSp>
          <p:nvCxnSpPr>
            <p:cNvPr id="62" name="Straight Arrow Connector 61">
              <a:extLst>
                <a:ext uri="{FF2B5EF4-FFF2-40B4-BE49-F238E27FC236}">
                  <a16:creationId xmlns:a16="http://schemas.microsoft.com/office/drawing/2014/main" id="{8983E1C3-1977-0E4D-BE9A-5B9DF974459E}"/>
                </a:ext>
              </a:extLst>
            </p:cNvPr>
            <p:cNvCxnSpPr>
              <a:cxnSpLocks/>
            </p:cNvCxnSpPr>
            <p:nvPr/>
          </p:nvCxnSpPr>
          <p:spPr>
            <a:xfrm flipH="1">
              <a:off x="5010871" y="10228197"/>
              <a:ext cx="1035979" cy="479715"/>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cxnSp>
          <p:nvCxnSpPr>
            <p:cNvPr id="63" name="Straight Arrow Connector 62">
              <a:extLst>
                <a:ext uri="{FF2B5EF4-FFF2-40B4-BE49-F238E27FC236}">
                  <a16:creationId xmlns:a16="http://schemas.microsoft.com/office/drawing/2014/main" id="{DCD4A17C-A3E3-C04B-834E-1EE40134D503}"/>
                </a:ext>
              </a:extLst>
            </p:cNvPr>
            <p:cNvCxnSpPr>
              <a:cxnSpLocks/>
            </p:cNvCxnSpPr>
            <p:nvPr/>
          </p:nvCxnSpPr>
          <p:spPr>
            <a:xfrm flipH="1">
              <a:off x="5881164" y="10228197"/>
              <a:ext cx="716909" cy="623133"/>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grpSp>
    </p:spTree>
    <p:extLst>
      <p:ext uri="{BB962C8B-B14F-4D97-AF65-F5344CB8AC3E}">
        <p14:creationId xmlns:p14="http://schemas.microsoft.com/office/powerpoint/2010/main" val="24697929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1">
            <a:extLst>
              <a:ext uri="{FF2B5EF4-FFF2-40B4-BE49-F238E27FC236}">
                <a16:creationId xmlns:a16="http://schemas.microsoft.com/office/drawing/2014/main" id="{D01D3C07-CB61-1F46-A0AF-3A7779FED3E2}"/>
              </a:ext>
            </a:extLst>
          </p:cNvPr>
          <p:cNvSpPr txBox="1">
            <a:spLocks noChangeArrowheads="1"/>
          </p:cNvSpPr>
          <p:nvPr/>
        </p:nvSpPr>
        <p:spPr bwMode="auto">
          <a:xfrm>
            <a:off x="642938" y="5927725"/>
            <a:ext cx="7961510" cy="496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pPr>
            <a:r>
              <a:rPr lang="uk-UA" altLang="en-US" sz="2000" dirty="0">
                <a:cs typeface="Arial" panose="020B0604020202020204" pitchFamily="34" charset="0"/>
              </a:rPr>
              <a:t>Рис. 2. </a:t>
            </a:r>
            <a:r>
              <a:rPr lang="uk-UA" altLang="en-US" sz="2000" b="1" dirty="0">
                <a:cs typeface="Arial" panose="020B0604020202020204" pitchFamily="34" charset="0"/>
              </a:rPr>
              <a:t>Схема отриманих даних про взаємодію білків</a:t>
            </a:r>
          </a:p>
        </p:txBody>
      </p:sp>
      <p:sp>
        <p:nvSpPr>
          <p:cNvPr id="27" name="Овал 26">
            <a:extLst>
              <a:ext uri="{FF2B5EF4-FFF2-40B4-BE49-F238E27FC236}">
                <a16:creationId xmlns:a16="http://schemas.microsoft.com/office/drawing/2014/main" id="{CC42B17D-4829-F64C-9146-778F9D104960}"/>
              </a:ext>
            </a:extLst>
          </p:cNvPr>
          <p:cNvSpPr/>
          <p:nvPr/>
        </p:nvSpPr>
        <p:spPr>
          <a:xfrm>
            <a:off x="8710613" y="6215063"/>
            <a:ext cx="433387" cy="476250"/>
          </a:xfrm>
          <a:prstGeom prst="ellipse">
            <a:avLst/>
          </a:prstGeom>
          <a:no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sz="2400" dirty="0">
                <a:solidFill>
                  <a:schemeClr val="tx1"/>
                </a:solidFill>
                <a:latin typeface="Arial" panose="020B0604020202020204" pitchFamily="34" charset="0"/>
                <a:cs typeface="Arial" panose="020B0604020202020204" pitchFamily="34" charset="0"/>
              </a:rPr>
              <a:t>4</a:t>
            </a:r>
            <a:endParaRPr lang="uk-UA" sz="2400" dirty="0">
              <a:solidFill>
                <a:schemeClr val="tx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868CDD9-44F0-0545-BCC3-BAD01F7E5D5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95224" y="-46981"/>
            <a:ext cx="1003300" cy="1651000"/>
          </a:xfrm>
          <a:prstGeom prst="rect">
            <a:avLst/>
          </a:prstGeom>
        </p:spPr>
      </p:pic>
      <p:pic>
        <p:nvPicPr>
          <p:cNvPr id="6" name="Picture 5">
            <a:extLst>
              <a:ext uri="{FF2B5EF4-FFF2-40B4-BE49-F238E27FC236}">
                <a16:creationId xmlns:a16="http://schemas.microsoft.com/office/drawing/2014/main" id="{19C0C65D-1314-6B49-ABC2-9B32EF41A67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60224" y="1834143"/>
            <a:ext cx="1270000" cy="1244600"/>
          </a:xfrm>
          <a:prstGeom prst="rect">
            <a:avLst/>
          </a:prstGeom>
        </p:spPr>
      </p:pic>
      <p:sp>
        <p:nvSpPr>
          <p:cNvPr id="7" name="TextBox 6">
            <a:extLst>
              <a:ext uri="{FF2B5EF4-FFF2-40B4-BE49-F238E27FC236}">
                <a16:creationId xmlns:a16="http://schemas.microsoft.com/office/drawing/2014/main" id="{6C6959CE-5BD9-0840-A61C-C3A96E92D2CE}"/>
              </a:ext>
            </a:extLst>
          </p:cNvPr>
          <p:cNvSpPr txBox="1"/>
          <p:nvPr/>
        </p:nvSpPr>
        <p:spPr>
          <a:xfrm>
            <a:off x="1512606" y="2225610"/>
            <a:ext cx="1622560" cy="369332"/>
          </a:xfrm>
          <a:prstGeom prst="rect">
            <a:avLst/>
          </a:prstGeom>
          <a:noFill/>
        </p:spPr>
        <p:txBody>
          <a:bodyPr wrap="none" rtlCol="0">
            <a:spAutoFit/>
          </a:bodyPr>
          <a:lstStyle/>
          <a:p>
            <a:r>
              <a:rPr lang="en-US" dirty="0">
                <a:latin typeface="Helvetica Neue" charset="0"/>
                <a:ea typeface="Helvetica Neue" charset="0"/>
                <a:cs typeface="Helvetica Neue" charset="0"/>
              </a:rPr>
              <a:t>88</a:t>
            </a:r>
            <a:r>
              <a:rPr lang="uk-UA" dirty="0">
                <a:latin typeface="Helvetica Neue" charset="0"/>
                <a:ea typeface="Helvetica Neue" charset="0"/>
                <a:cs typeface="Helvetica Neue" charset="0"/>
              </a:rPr>
              <a:t>2</a:t>
            </a:r>
            <a:r>
              <a:rPr lang="en-US" dirty="0">
                <a:latin typeface="Helvetica Neue" charset="0"/>
                <a:ea typeface="Helvetica Neue" charset="0"/>
                <a:cs typeface="Helvetica Neue" charset="0"/>
              </a:rPr>
              <a:t> </a:t>
            </a:r>
            <a:r>
              <a:rPr lang="uk-UA" dirty="0">
                <a:latin typeface="Helvetica Neue" charset="0"/>
                <a:ea typeface="Helvetica Neue" charset="0"/>
                <a:cs typeface="Helvetica Neue" charset="0"/>
              </a:rPr>
              <a:t>протеїнів</a:t>
            </a:r>
            <a:endParaRPr lang="en-US" dirty="0">
              <a:latin typeface="Helvetica Neue" charset="0"/>
              <a:ea typeface="Helvetica Neue" charset="0"/>
              <a:cs typeface="Helvetica Neue" charset="0"/>
            </a:endParaRPr>
          </a:p>
        </p:txBody>
      </p:sp>
      <p:sp>
        <p:nvSpPr>
          <p:cNvPr id="8" name="TextBox 7">
            <a:extLst>
              <a:ext uri="{FF2B5EF4-FFF2-40B4-BE49-F238E27FC236}">
                <a16:creationId xmlns:a16="http://schemas.microsoft.com/office/drawing/2014/main" id="{E4161917-8951-084F-820F-689DBF8FF294}"/>
              </a:ext>
            </a:extLst>
          </p:cNvPr>
          <p:cNvSpPr txBox="1"/>
          <p:nvPr/>
        </p:nvSpPr>
        <p:spPr>
          <a:xfrm>
            <a:off x="1804597" y="574610"/>
            <a:ext cx="1750800" cy="369332"/>
          </a:xfrm>
          <a:prstGeom prst="rect">
            <a:avLst/>
          </a:prstGeom>
          <a:noFill/>
        </p:spPr>
        <p:txBody>
          <a:bodyPr wrap="none" rtlCol="0">
            <a:spAutoFit/>
          </a:bodyPr>
          <a:lstStyle/>
          <a:p>
            <a:r>
              <a:rPr lang="en-US" dirty="0">
                <a:latin typeface="Helvetica Neue" charset="0"/>
                <a:ea typeface="Helvetica Neue" charset="0"/>
                <a:cs typeface="Helvetica Neue" charset="0"/>
              </a:rPr>
              <a:t>45</a:t>
            </a:r>
            <a:r>
              <a:rPr lang="uk-UA" dirty="0">
                <a:latin typeface="Helvetica Neue" charset="0"/>
                <a:ea typeface="Helvetica Neue" charset="0"/>
                <a:cs typeface="Helvetica Neue" charset="0"/>
              </a:rPr>
              <a:t>44</a:t>
            </a:r>
            <a:r>
              <a:rPr lang="en-US" dirty="0">
                <a:latin typeface="Helvetica Neue" charset="0"/>
                <a:ea typeface="Helvetica Neue" charset="0"/>
                <a:cs typeface="Helvetica Neue" charset="0"/>
              </a:rPr>
              <a:t> </a:t>
            </a:r>
            <a:r>
              <a:rPr lang="uk-UA" dirty="0">
                <a:latin typeface="Helvetica Neue" charset="0"/>
                <a:ea typeface="Helvetica Neue" charset="0"/>
                <a:cs typeface="Helvetica Neue" charset="0"/>
              </a:rPr>
              <a:t>протеїнів</a:t>
            </a:r>
            <a:endParaRPr lang="en-US" dirty="0">
              <a:latin typeface="Helvetica Neue" charset="0"/>
              <a:ea typeface="Helvetica Neue" charset="0"/>
              <a:cs typeface="Helvetica Neue" charset="0"/>
            </a:endParaRPr>
          </a:p>
        </p:txBody>
      </p:sp>
      <p:pic>
        <p:nvPicPr>
          <p:cNvPr id="9" name="Picture 8">
            <a:extLst>
              <a:ext uri="{FF2B5EF4-FFF2-40B4-BE49-F238E27FC236}">
                <a16:creationId xmlns:a16="http://schemas.microsoft.com/office/drawing/2014/main" id="{CF2C0EA4-46FA-6E48-863C-0FA27D055E1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54018" y="574609"/>
            <a:ext cx="782200" cy="1287165"/>
          </a:xfrm>
          <a:prstGeom prst="rect">
            <a:avLst/>
          </a:prstGeom>
        </p:spPr>
      </p:pic>
      <p:pic>
        <p:nvPicPr>
          <p:cNvPr id="10" name="Picture 9">
            <a:extLst>
              <a:ext uri="{FF2B5EF4-FFF2-40B4-BE49-F238E27FC236}">
                <a16:creationId xmlns:a16="http://schemas.microsoft.com/office/drawing/2014/main" id="{E508ACFA-EAC3-4F44-A030-EB738EB8827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030183" y="805442"/>
            <a:ext cx="976946" cy="957407"/>
          </a:xfrm>
          <a:prstGeom prst="rect">
            <a:avLst/>
          </a:prstGeom>
        </p:spPr>
      </p:pic>
      <p:sp>
        <p:nvSpPr>
          <p:cNvPr id="11" name="TextBox 10">
            <a:extLst>
              <a:ext uri="{FF2B5EF4-FFF2-40B4-BE49-F238E27FC236}">
                <a16:creationId xmlns:a16="http://schemas.microsoft.com/office/drawing/2014/main" id="{8E69468A-7CD7-5746-94F9-F7ED74552D17}"/>
              </a:ext>
            </a:extLst>
          </p:cNvPr>
          <p:cNvSpPr txBox="1"/>
          <p:nvPr/>
        </p:nvSpPr>
        <p:spPr>
          <a:xfrm>
            <a:off x="3548609" y="1834143"/>
            <a:ext cx="3039615" cy="369332"/>
          </a:xfrm>
          <a:prstGeom prst="rect">
            <a:avLst/>
          </a:prstGeom>
          <a:noFill/>
        </p:spPr>
        <p:txBody>
          <a:bodyPr wrap="none" rtlCol="0">
            <a:spAutoFit/>
          </a:bodyPr>
          <a:lstStyle/>
          <a:p>
            <a:r>
              <a:rPr lang="en-US" dirty="0">
                <a:latin typeface="Helvetica Neue" charset="0"/>
                <a:ea typeface="Helvetica Neue" charset="0"/>
                <a:cs typeface="Helvetica Neue" charset="0"/>
              </a:rPr>
              <a:t>14</a:t>
            </a:r>
            <a:r>
              <a:rPr lang="uk-UA" dirty="0">
                <a:latin typeface="Helvetica Neue" charset="0"/>
                <a:ea typeface="Helvetica Neue" charset="0"/>
                <a:cs typeface="Helvetica Neue" charset="0"/>
              </a:rPr>
              <a:t>484</a:t>
            </a:r>
            <a:r>
              <a:rPr lang="en-US" dirty="0">
                <a:latin typeface="Helvetica Neue" charset="0"/>
                <a:ea typeface="Helvetica Neue" charset="0"/>
                <a:cs typeface="Helvetica Neue" charset="0"/>
              </a:rPr>
              <a:t> </a:t>
            </a:r>
            <a:r>
              <a:rPr lang="uk-UA" dirty="0">
                <a:latin typeface="Helvetica Neue" charset="0"/>
                <a:ea typeface="Helvetica Neue" charset="0"/>
                <a:cs typeface="Helvetica Neue" charset="0"/>
              </a:rPr>
              <a:t>фізичних взаємодій</a:t>
            </a:r>
            <a:endParaRPr lang="en-US" dirty="0">
              <a:latin typeface="Helvetica Neue" charset="0"/>
              <a:ea typeface="Helvetica Neue" charset="0"/>
              <a:cs typeface="Helvetica Neue" charset="0"/>
            </a:endParaRPr>
          </a:p>
        </p:txBody>
      </p:sp>
      <p:cxnSp>
        <p:nvCxnSpPr>
          <p:cNvPr id="14" name="Straight Arrow Connector 13">
            <a:extLst>
              <a:ext uri="{FF2B5EF4-FFF2-40B4-BE49-F238E27FC236}">
                <a16:creationId xmlns:a16="http://schemas.microsoft.com/office/drawing/2014/main" id="{9EF8291C-4C3C-9C4A-BA5C-887484F4388E}"/>
              </a:ext>
            </a:extLst>
          </p:cNvPr>
          <p:cNvCxnSpPr/>
          <p:nvPr/>
        </p:nvCxnSpPr>
        <p:spPr bwMode="auto">
          <a:xfrm>
            <a:off x="1898524" y="1129547"/>
            <a:ext cx="1958238" cy="474472"/>
          </a:xfrm>
          <a:prstGeom prst="straightConnector1">
            <a:avLst/>
          </a:prstGeom>
          <a:solidFill>
            <a:schemeClr val="accent1"/>
          </a:solidFill>
          <a:ln w="76200" cap="flat" cmpd="sng" algn="ctr">
            <a:solidFill>
              <a:schemeClr val="tx1"/>
            </a:solidFill>
            <a:prstDash val="solid"/>
            <a:round/>
            <a:headEnd type="none" w="med" len="med"/>
            <a:tailEnd type="triangle"/>
          </a:ln>
          <a:effectLst/>
        </p:spPr>
      </p:cxnSp>
      <p:cxnSp>
        <p:nvCxnSpPr>
          <p:cNvPr id="15" name="Straight Arrow Connector 14">
            <a:extLst>
              <a:ext uri="{FF2B5EF4-FFF2-40B4-BE49-F238E27FC236}">
                <a16:creationId xmlns:a16="http://schemas.microsoft.com/office/drawing/2014/main" id="{A1C5A778-18BE-BE47-9134-624322EA68B6}"/>
              </a:ext>
            </a:extLst>
          </p:cNvPr>
          <p:cNvCxnSpPr/>
          <p:nvPr/>
        </p:nvCxnSpPr>
        <p:spPr bwMode="auto">
          <a:xfrm flipV="1">
            <a:off x="1506667" y="1762849"/>
            <a:ext cx="2350095" cy="458897"/>
          </a:xfrm>
          <a:prstGeom prst="straightConnector1">
            <a:avLst/>
          </a:prstGeom>
          <a:solidFill>
            <a:schemeClr val="accent1"/>
          </a:solidFill>
          <a:ln w="76200" cap="flat" cmpd="sng" algn="ctr">
            <a:solidFill>
              <a:schemeClr val="tx1"/>
            </a:solidFill>
            <a:prstDash val="solid"/>
            <a:round/>
            <a:headEnd type="none" w="med" len="med"/>
            <a:tailEnd type="triangle"/>
          </a:ln>
          <a:effectLst/>
        </p:spPr>
      </p:cxnSp>
      <p:grpSp>
        <p:nvGrpSpPr>
          <p:cNvPr id="3" name="Group 2">
            <a:extLst>
              <a:ext uri="{FF2B5EF4-FFF2-40B4-BE49-F238E27FC236}">
                <a16:creationId xmlns:a16="http://schemas.microsoft.com/office/drawing/2014/main" id="{14F6082E-7C5E-E743-93E0-31AE8D915D69}"/>
              </a:ext>
            </a:extLst>
          </p:cNvPr>
          <p:cNvGrpSpPr/>
          <p:nvPr/>
        </p:nvGrpSpPr>
        <p:grpSpPr>
          <a:xfrm>
            <a:off x="4139952" y="2771827"/>
            <a:ext cx="4913976" cy="3085120"/>
            <a:chOff x="4283968" y="2771827"/>
            <a:chExt cx="4913976" cy="3085120"/>
          </a:xfrm>
        </p:grpSpPr>
        <p:pic>
          <p:nvPicPr>
            <p:cNvPr id="16" name="Picture 15">
              <a:extLst>
                <a:ext uri="{FF2B5EF4-FFF2-40B4-BE49-F238E27FC236}">
                  <a16:creationId xmlns:a16="http://schemas.microsoft.com/office/drawing/2014/main" id="{E61FA590-85F8-7746-9D44-23A9B482FDD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83968" y="2771827"/>
              <a:ext cx="1003300" cy="1651000"/>
            </a:xfrm>
            <a:prstGeom prst="rect">
              <a:avLst/>
            </a:prstGeom>
          </p:spPr>
        </p:pic>
        <p:sp>
          <p:nvSpPr>
            <p:cNvPr id="17" name="TextBox 16">
              <a:extLst>
                <a:ext uri="{FF2B5EF4-FFF2-40B4-BE49-F238E27FC236}">
                  <a16:creationId xmlns:a16="http://schemas.microsoft.com/office/drawing/2014/main" id="{B22E4437-EC00-804E-8935-9CAC1C98A191}"/>
                </a:ext>
              </a:extLst>
            </p:cNvPr>
            <p:cNvSpPr txBox="1"/>
            <p:nvPr/>
          </p:nvSpPr>
          <p:spPr>
            <a:xfrm>
              <a:off x="5122700" y="3345210"/>
              <a:ext cx="1879041" cy="369332"/>
            </a:xfrm>
            <a:prstGeom prst="rect">
              <a:avLst/>
            </a:prstGeom>
            <a:noFill/>
          </p:spPr>
          <p:txBody>
            <a:bodyPr wrap="none" rtlCol="0">
              <a:spAutoFit/>
            </a:bodyPr>
            <a:lstStyle/>
            <a:p>
              <a:r>
                <a:rPr lang="en-US" dirty="0">
                  <a:latin typeface="Helvetica Neue" charset="0"/>
                  <a:ea typeface="Helvetica Neue" charset="0"/>
                  <a:cs typeface="Helvetica Neue" charset="0"/>
                </a:rPr>
                <a:t>19573 </a:t>
              </a:r>
              <a:r>
                <a:rPr lang="uk-UA" dirty="0">
                  <a:latin typeface="Helvetica Neue" charset="0"/>
                  <a:ea typeface="Helvetica Neue" charset="0"/>
                  <a:cs typeface="Helvetica Neue" charset="0"/>
                </a:rPr>
                <a:t>протеїнів</a:t>
              </a:r>
              <a:endParaRPr lang="en-US" dirty="0">
                <a:latin typeface="Helvetica Neue" charset="0"/>
                <a:ea typeface="Helvetica Neue" charset="0"/>
                <a:cs typeface="Helvetica Neue" charset="0"/>
              </a:endParaRPr>
            </a:p>
          </p:txBody>
        </p:sp>
        <p:cxnSp>
          <p:nvCxnSpPr>
            <p:cNvPr id="18" name="Straight Arrow Connector 17">
              <a:extLst>
                <a:ext uri="{FF2B5EF4-FFF2-40B4-BE49-F238E27FC236}">
                  <a16:creationId xmlns:a16="http://schemas.microsoft.com/office/drawing/2014/main" id="{EBFCA9E9-7FAD-F74E-B983-19194CBC5C0E}"/>
                </a:ext>
              </a:extLst>
            </p:cNvPr>
            <p:cNvCxnSpPr/>
            <p:nvPr/>
          </p:nvCxnSpPr>
          <p:spPr bwMode="auto">
            <a:xfrm>
              <a:off x="5269771" y="3878250"/>
              <a:ext cx="1450928" cy="1232243"/>
            </a:xfrm>
            <a:prstGeom prst="straightConnector1">
              <a:avLst/>
            </a:prstGeom>
            <a:solidFill>
              <a:schemeClr val="accent1"/>
            </a:solidFill>
            <a:ln w="76200" cap="flat" cmpd="sng" algn="ctr">
              <a:solidFill>
                <a:schemeClr val="tx1"/>
              </a:solidFill>
              <a:prstDash val="solid"/>
              <a:round/>
              <a:headEnd type="none" w="med" len="med"/>
              <a:tailEnd type="triangle"/>
            </a:ln>
            <a:effectLst/>
          </p:spPr>
        </p:cxnSp>
        <p:pic>
          <p:nvPicPr>
            <p:cNvPr id="19" name="Picture 18">
              <a:extLst>
                <a:ext uri="{FF2B5EF4-FFF2-40B4-BE49-F238E27FC236}">
                  <a16:creationId xmlns:a16="http://schemas.microsoft.com/office/drawing/2014/main" id="{DEFF31C5-1943-444B-B29D-0140C7C5E77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720699" y="4274685"/>
              <a:ext cx="782200" cy="1287165"/>
            </a:xfrm>
            <a:prstGeom prst="rect">
              <a:avLst/>
            </a:prstGeom>
          </p:spPr>
        </p:pic>
        <p:sp>
          <p:nvSpPr>
            <p:cNvPr id="20" name="TextBox 19">
              <a:extLst>
                <a:ext uri="{FF2B5EF4-FFF2-40B4-BE49-F238E27FC236}">
                  <a16:creationId xmlns:a16="http://schemas.microsoft.com/office/drawing/2014/main" id="{AD2506E8-46FE-9642-9C9D-E48FC2138363}"/>
                </a:ext>
              </a:extLst>
            </p:cNvPr>
            <p:cNvSpPr txBox="1"/>
            <p:nvPr/>
          </p:nvSpPr>
          <p:spPr>
            <a:xfrm>
              <a:off x="6030089" y="5487615"/>
              <a:ext cx="3167855" cy="369332"/>
            </a:xfrm>
            <a:prstGeom prst="rect">
              <a:avLst/>
            </a:prstGeom>
            <a:noFill/>
          </p:spPr>
          <p:txBody>
            <a:bodyPr wrap="none" rtlCol="0">
              <a:spAutoFit/>
            </a:bodyPr>
            <a:lstStyle/>
            <a:p>
              <a:r>
                <a:rPr lang="en-US" dirty="0">
                  <a:latin typeface="Helvetica Neue" charset="0"/>
                  <a:ea typeface="Helvetica Neue" charset="0"/>
                  <a:cs typeface="Helvetica Neue" charset="0"/>
                </a:rPr>
                <a:t>156732</a:t>
              </a:r>
              <a:r>
                <a:rPr lang="uk-UA" dirty="0">
                  <a:latin typeface="Helvetica Neue" charset="0"/>
                  <a:ea typeface="Helvetica Neue" charset="0"/>
                  <a:cs typeface="Helvetica Neue" charset="0"/>
                </a:rPr>
                <a:t> фізичних взаємодій</a:t>
              </a:r>
              <a:endParaRPr lang="en-US" dirty="0">
                <a:latin typeface="Helvetica Neue" charset="0"/>
                <a:ea typeface="Helvetica Neue" charset="0"/>
                <a:cs typeface="Helvetica Neue" charset="0"/>
              </a:endParaRPr>
            </a:p>
          </p:txBody>
        </p:sp>
        <p:pic>
          <p:nvPicPr>
            <p:cNvPr id="21" name="Picture 20">
              <a:extLst>
                <a:ext uri="{FF2B5EF4-FFF2-40B4-BE49-F238E27FC236}">
                  <a16:creationId xmlns:a16="http://schemas.microsoft.com/office/drawing/2014/main" id="{DC682106-ADB7-884E-BCFB-A344C0C31F2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72123" y="4278809"/>
              <a:ext cx="782200" cy="1287165"/>
            </a:xfrm>
            <a:prstGeom prst="rect">
              <a:avLst/>
            </a:prstGeom>
          </p:spPr>
        </p:pic>
      </p:grpSp>
      <p:pic>
        <p:nvPicPr>
          <p:cNvPr id="22" name="Picture 21">
            <a:extLst>
              <a:ext uri="{FF2B5EF4-FFF2-40B4-BE49-F238E27FC236}">
                <a16:creationId xmlns:a16="http://schemas.microsoft.com/office/drawing/2014/main" id="{90CE7796-E570-DD4E-A7D5-32B5211847B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43608" y="2833339"/>
            <a:ext cx="2975936" cy="2971925"/>
          </a:xfrm>
          <a:prstGeom prst="rect">
            <a:avLst/>
          </a:prstGeom>
        </p:spPr>
      </p:pic>
    </p:spTree>
    <p:extLst>
      <p:ext uri="{BB962C8B-B14F-4D97-AF65-F5344CB8AC3E}">
        <p14:creationId xmlns:p14="http://schemas.microsoft.com/office/powerpoint/2010/main" val="907774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TextBox 1">
            <a:extLst>
              <a:ext uri="{FF2B5EF4-FFF2-40B4-BE49-F238E27FC236}">
                <a16:creationId xmlns:a16="http://schemas.microsoft.com/office/drawing/2014/main" id="{D01D3C07-CB61-1F46-A0AF-3A7779FED3E2}"/>
              </a:ext>
            </a:extLst>
          </p:cNvPr>
          <p:cNvSpPr txBox="1">
            <a:spLocks noChangeArrowheads="1"/>
          </p:cNvSpPr>
          <p:nvPr/>
        </p:nvSpPr>
        <p:spPr bwMode="auto">
          <a:xfrm>
            <a:off x="323528" y="5877272"/>
            <a:ext cx="828092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uk-UA" altLang="en-US" dirty="0">
                <a:cs typeface="Arial" panose="020B0604020202020204" pitchFamily="34" charset="0"/>
              </a:rPr>
              <a:t>Рис. 4. </a:t>
            </a:r>
            <a:r>
              <a:rPr lang="uk-UA" altLang="en-US" b="1" dirty="0">
                <a:cs typeface="Arial" panose="020B0604020202020204" pitchFamily="34" charset="0"/>
              </a:rPr>
              <a:t>Графік</a:t>
            </a:r>
            <a:r>
              <a:rPr lang="en-US" altLang="en-US" b="1" dirty="0">
                <a:cs typeface="Arial" panose="020B0604020202020204" pitchFamily="34" charset="0"/>
              </a:rPr>
              <a:t> </a:t>
            </a:r>
            <a:r>
              <a:rPr lang="uk-UA" altLang="en-US" b="1" dirty="0">
                <a:cs typeface="Arial" panose="020B0604020202020204" pitchFamily="34" charset="0"/>
              </a:rPr>
              <a:t>щільності розподілу числа взаємодій кожного людського чи вірусного протеїну в кожній мережі, яку ми використовували для нашого аналізу</a:t>
            </a:r>
          </a:p>
        </p:txBody>
      </p:sp>
      <p:sp>
        <p:nvSpPr>
          <p:cNvPr id="27" name="Овал 26">
            <a:extLst>
              <a:ext uri="{FF2B5EF4-FFF2-40B4-BE49-F238E27FC236}">
                <a16:creationId xmlns:a16="http://schemas.microsoft.com/office/drawing/2014/main" id="{CC42B17D-4829-F64C-9146-778F9D104960}"/>
              </a:ext>
            </a:extLst>
          </p:cNvPr>
          <p:cNvSpPr/>
          <p:nvPr/>
        </p:nvSpPr>
        <p:spPr>
          <a:xfrm>
            <a:off x="8710613" y="6215063"/>
            <a:ext cx="433387" cy="476250"/>
          </a:xfrm>
          <a:prstGeom prst="ellipse">
            <a:avLst/>
          </a:prstGeom>
          <a:no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uk-UA" sz="2400" dirty="0">
                <a:solidFill>
                  <a:schemeClr val="tx1"/>
                </a:solidFill>
                <a:latin typeface="Arial" panose="020B0604020202020204" pitchFamily="34" charset="0"/>
                <a:cs typeface="Arial" panose="020B0604020202020204" pitchFamily="34" charset="0"/>
              </a:rPr>
              <a:t>5</a:t>
            </a:r>
          </a:p>
        </p:txBody>
      </p:sp>
      <p:pic>
        <p:nvPicPr>
          <p:cNvPr id="23" name="Picture 22">
            <a:extLst>
              <a:ext uri="{FF2B5EF4-FFF2-40B4-BE49-F238E27FC236}">
                <a16:creationId xmlns:a16="http://schemas.microsoft.com/office/drawing/2014/main" id="{E1DF280B-4335-9841-B30E-0782D2766A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16632"/>
            <a:ext cx="7920880" cy="5760489"/>
          </a:xfrm>
          <a:prstGeom prst="rect">
            <a:avLst/>
          </a:prstGeom>
        </p:spPr>
      </p:pic>
    </p:spTree>
    <p:extLst>
      <p:ext uri="{BB962C8B-B14F-4D97-AF65-F5344CB8AC3E}">
        <p14:creationId xmlns:p14="http://schemas.microsoft.com/office/powerpoint/2010/main" val="3409479693"/>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8688</TotalTime>
  <Words>2145</Words>
  <Application>Microsoft Macintosh PowerPoint</Application>
  <PresentationFormat>On-screen Show (4:3)</PresentationFormat>
  <Paragraphs>320</Paragraphs>
  <Slides>28</Slides>
  <Notes>25</Notes>
  <HiddenSlides>15</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Times New Roman</vt:lpstr>
      <vt:lpstr>Symbol</vt:lpstr>
      <vt:lpstr>Тема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Кюор</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Слайд 1</dc:title>
  <dc:creator>Николай</dc:creator>
  <cp:lastModifiedBy>Vitalii Kleshchevnikov</cp:lastModifiedBy>
  <cp:revision>344</cp:revision>
  <cp:lastPrinted>2018-06-06T23:46:18Z</cp:lastPrinted>
  <dcterms:created xsi:type="dcterms:W3CDTF">2007-03-18T07:04:34Z</dcterms:created>
  <dcterms:modified xsi:type="dcterms:W3CDTF">2018-06-06T23:48:47Z</dcterms:modified>
</cp:coreProperties>
</file>